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307" r:id="rId3"/>
    <p:sldId id="323" r:id="rId4"/>
    <p:sldId id="319" r:id="rId5"/>
    <p:sldId id="328" r:id="rId6"/>
    <p:sldId id="311" r:id="rId7"/>
    <p:sldId id="329" r:id="rId8"/>
    <p:sldId id="270" r:id="rId9"/>
    <p:sldId id="295" r:id="rId10"/>
    <p:sldId id="321" r:id="rId11"/>
    <p:sldId id="330" r:id="rId12"/>
    <p:sldId id="273" r:id="rId13"/>
    <p:sldId id="314" r:id="rId14"/>
    <p:sldId id="331" r:id="rId15"/>
    <p:sldId id="299" r:id="rId16"/>
    <p:sldId id="296" r:id="rId17"/>
    <p:sldId id="322" r:id="rId18"/>
    <p:sldId id="333" r:id="rId19"/>
    <p:sldId id="332" r:id="rId20"/>
    <p:sldId id="334" r:id="rId21"/>
    <p:sldId id="284" r:id="rId22"/>
    <p:sldId id="300" r:id="rId23"/>
    <p:sldId id="258" r:id="rId24"/>
  </p:sldIdLst>
  <p:sldSz cx="12192000" cy="6858000"/>
  <p:notesSz cx="6858000" cy="9144000"/>
  <p:embeddedFontLst>
    <p:embeddedFont>
      <p:font typeface="Misans" panose="00000800000000000000" pitchFamily="2" charset="-122"/>
      <p:bold r:id="rId26"/>
    </p:embeddedFont>
    <p:embeddedFont>
      <p:font typeface="MiSans Heavy" panose="00000A00000000000000" pitchFamily="2" charset="-122"/>
      <p:bold r:id="rId27"/>
    </p:embeddedFont>
    <p:embeddedFont>
      <p:font typeface="字由文艺黑" panose="00020600040101010101" pitchFamily="18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汉仪超级战甲W" panose="00020600040101010101" pitchFamily="18" charset="-122"/>
      <p:regular r:id="rId31"/>
    </p:embeddedFon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6" autoAdjust="0"/>
    <p:restoredTop sz="86436" autoAdjust="0"/>
  </p:normalViewPr>
  <p:slideViewPr>
    <p:cSldViewPr snapToGrid="0">
      <p:cViewPr>
        <p:scale>
          <a:sx n="125" d="100"/>
          <a:sy n="125" d="100"/>
        </p:scale>
        <p:origin x="1626" y="414"/>
      </p:cViewPr>
      <p:guideLst/>
    </p:cSldViewPr>
  </p:slideViewPr>
  <p:outlineViewPr>
    <p:cViewPr>
      <p:scale>
        <a:sx n="33" d="100"/>
        <a:sy n="33" d="100"/>
      </p:scale>
      <p:origin x="0" y="-133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2B512AA-020C-4FDD-8995-F871C2D71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21DD50-119C-4188-8677-9B149AE7E9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9E1E8-459A-4BA9-9E58-61089EFDC94B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38604FC6-9B06-4F8B-815C-C2DD2C53F3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33BA088E-AA51-4C0D-AAD7-3C1D84164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062599-43E9-4F62-9B54-313B096171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528F96-10A6-4907-909A-95BDCCBB4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D3CD-8B2A-4635-98CB-54A566A9F0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176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903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6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F517B-FD65-4142-83DB-27F172DA418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75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445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22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F517B-FD65-4142-83DB-27F172DA418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99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449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6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15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595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59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490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024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D3CD-8B2A-4635-98CB-54A566A9F0C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1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4006C-6173-41D2-9E31-F699AE35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3FDC6F4-68F6-40D9-B362-C6FD0D0CC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027B40-80FA-4E42-A515-F9C56054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4BCE9B-AD9C-4E0C-96EC-710D36E8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D71878-AE5D-43BF-B8CD-406AE10A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3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99264E-9DCA-479C-A319-EE900A23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5DCA85-A3F8-404E-9DC0-352E15FD3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FAC787-A48D-4154-8658-C3EAA1588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7790EB-1651-4594-9D8C-F74D8752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9BCF9-E688-456E-B6FD-A568FCAD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2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44EB4E-953A-475B-89B9-A056F1704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55C342-ABB9-4935-894B-BB022059E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8A16E9-FC9B-49E8-9F2C-EF845DC3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74E9F-350C-413B-AEC4-3A4ADBD7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3F3C37-9A80-460D-B3BD-59D34096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21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06F29-EBB3-44A5-A04A-5E23294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2EE6-433F-4DB8-BD3A-2459A0938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C070F9-8DA4-44AE-81FD-3D3E9987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10CE13-69DE-40E5-9575-25BA9109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016A3D-4551-406A-A974-E4E09CB8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3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34D3C-4534-417D-96EF-7B2835B6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9C4BCA-7FF5-4ECE-8DB8-50B1CF49E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87368-0358-4BD8-A38A-FB66425E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70F43D-9A46-4FEC-9B99-839B1278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610373-5701-400E-9A25-78F262EA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79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684AC8-BE63-4928-AFC9-3DE5237F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9AB38F-77FD-44B5-AAC6-8E395D88B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5BB3EC-1A50-4ACC-9ACC-0E355795E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8E1D85-59FB-43FE-AD11-B47FF32A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A23BFB-FCC5-49EB-910A-F2C38DC9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51EBCF-1DE6-43E8-B9B0-8BE4FD2F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3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075DC-10A4-4210-80E7-C82CDF66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5884A-2AF4-4758-B39A-DD718B69D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DCDCDD-4C2C-4A0A-98ED-024E906A8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10AEF8E-288A-4E4D-97EC-58AB92F0C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355748-4D30-428B-B8BA-44A5B614B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637AF1-6088-4869-8E0A-278C37DE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0AADF6-CC40-4877-B448-6992C2F9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54EAAA-67D4-4955-B5C1-6498E089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4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B7C61-A044-495D-A7BB-0624B819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EC1FBE-4208-4B6B-93C3-8BAD2D11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51DCA2-7699-4F7A-ABD7-ACFFC3F31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F2447C-E417-4BE2-B890-812BC4142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25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71AD4F-4E92-42ED-9EA4-C8768030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E424BE-6A6A-49B6-8FB2-7F0E0542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754200-4284-4752-A2BB-F96C8856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50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747651-7E2F-4622-B8E2-01E62E1E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9D86EE-D073-4354-9AB6-AC5564EA1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A21E08-E899-4B83-B2F5-A98E1139D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CEA608-79CE-4F32-AE6A-45BEFA97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4192B-AE43-47A6-8B73-B9183007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BA1CD2-83BF-4362-B64D-8FE4FA1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74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7D1EEB-3341-4B28-A16B-01951048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857710-EA67-4445-81B7-B769CEB62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724E17-583C-4E8D-9927-88051333D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86E551-C539-480C-85FE-63551CB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76C491-7B6C-42E8-9EA0-794B7E8D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EB01F3-3D2F-4CA6-B0C2-99750534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4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3A51EA-D892-4F3D-9F69-B76CAAF4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C3798B-E957-49D9-B89A-0073E144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61E76A-420A-429A-AC3E-93DF402A2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42721-34D3-481A-8D29-79A423D1A0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B5F426-CEDB-431B-A372-20BD88632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441A65-E809-4FE2-9252-FA3401012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D5DCD-9195-463A-A096-D992D3DB98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5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0297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xiv.org/abs/2501.06322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16328\Downloadslinshi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eixi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2-05-20 11-45-47">
            <a:hlinkClick r:id="" action="ppaction://media"/>
            <a:extLst>
              <a:ext uri="{FF2B5EF4-FFF2-40B4-BE49-F238E27FC236}">
                <a16:creationId xmlns:a16="http://schemas.microsoft.com/office/drawing/2014/main" id="{01DC47A4-5B65-9EB9-2ABD-8675C68A7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159F009-0C75-862D-BF02-8D6F191BD8A3}"/>
              </a:ext>
            </a:extLst>
          </p:cNvPr>
          <p:cNvSpPr txBox="1"/>
          <p:nvPr/>
        </p:nvSpPr>
        <p:spPr>
          <a:xfrm>
            <a:off x="1489891" y="2490281"/>
            <a:ext cx="92122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00" dirty="0">
                <a:solidFill>
                  <a:schemeClr val="accent3">
                    <a:lumMod val="20000"/>
                    <a:lumOff val="80000"/>
                  </a:schemeClr>
                </a:solidFill>
                <a:latin typeface="字由文艺黑" panose="02010600030101010101" charset="-122"/>
                <a:ea typeface="字由文艺黑" panose="02010600030101010101" charset="-122"/>
              </a:rPr>
              <a:t>基于</a:t>
            </a:r>
            <a:r>
              <a:rPr lang="en-US" altLang="zh-CN" sz="5800" dirty="0">
                <a:solidFill>
                  <a:schemeClr val="accent3">
                    <a:lumMod val="20000"/>
                    <a:lumOff val="80000"/>
                  </a:schemeClr>
                </a:solidFill>
                <a:latin typeface="字由文艺黑" panose="02010600030101010101" charset="-122"/>
                <a:ea typeface="字由文艺黑" panose="02010600030101010101" charset="-122"/>
              </a:rPr>
              <a:t>LLM</a:t>
            </a:r>
            <a:r>
              <a:rPr lang="zh-CN" altLang="en-US" sz="5800" dirty="0">
                <a:solidFill>
                  <a:schemeClr val="accent3">
                    <a:lumMod val="20000"/>
                    <a:lumOff val="80000"/>
                  </a:schemeClr>
                </a:solidFill>
                <a:latin typeface="字由文艺黑" panose="02010600030101010101" charset="-122"/>
                <a:ea typeface="字由文艺黑" panose="02010600030101010101" charset="-122"/>
              </a:rPr>
              <a:t>的</a:t>
            </a:r>
            <a:r>
              <a:rPr lang="en-US" altLang="zh-CN" sz="5800" dirty="0">
                <a:solidFill>
                  <a:schemeClr val="accent3">
                    <a:lumMod val="20000"/>
                    <a:lumOff val="80000"/>
                  </a:schemeClr>
                </a:solidFill>
                <a:latin typeface="字由文艺黑" panose="02010600030101010101" charset="-122"/>
                <a:ea typeface="字由文艺黑" panose="02010600030101010101" charset="-122"/>
              </a:rPr>
              <a:t>AI Agent</a:t>
            </a:r>
            <a:r>
              <a:rPr lang="zh-CN" altLang="en-US" sz="5800" dirty="0">
                <a:solidFill>
                  <a:schemeClr val="accent3">
                    <a:lumMod val="20000"/>
                    <a:lumOff val="80000"/>
                  </a:schemeClr>
                </a:solidFill>
                <a:latin typeface="字由文艺黑" panose="02010600030101010101" charset="-122"/>
                <a:ea typeface="字由文艺黑" panose="02010600030101010101" charset="-122"/>
              </a:rPr>
              <a:t>：人工智能极热门的应用场景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089CC3-EF45-456E-B1FB-CEE1BABF2EB6}"/>
              </a:ext>
            </a:extLst>
          </p:cNvPr>
          <p:cNvSpPr/>
          <p:nvPr/>
        </p:nvSpPr>
        <p:spPr>
          <a:xfrm>
            <a:off x="-365760" y="-275959"/>
            <a:ext cx="13195300" cy="7939139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27C8C331-0D56-4F86-AD44-8D684335E25E}"/>
              </a:ext>
            </a:extLst>
          </p:cNvPr>
          <p:cNvSpPr/>
          <p:nvPr/>
        </p:nvSpPr>
        <p:spPr>
          <a:xfrm>
            <a:off x="-438150" y="-685800"/>
            <a:ext cx="13639054" cy="691515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75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D452F5-1AA0-4961-BCCD-A1C2F43DD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7816" y="-69445"/>
            <a:ext cx="9583632" cy="907771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482F7DE-53C9-4770-A913-F729C95813A6}"/>
              </a:ext>
            </a:extLst>
          </p:cNvPr>
          <p:cNvSpPr/>
          <p:nvPr/>
        </p:nvSpPr>
        <p:spPr>
          <a:xfrm>
            <a:off x="6351922" y="1790699"/>
            <a:ext cx="3208516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Cursor</a:t>
            </a:r>
            <a:endParaRPr lang="zh-CN" altLang="en-US" sz="3500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69D694-B10D-4A80-9B34-827BB1BB51C1}"/>
              </a:ext>
            </a:extLst>
          </p:cNvPr>
          <p:cNvSpPr/>
          <p:nvPr/>
        </p:nvSpPr>
        <p:spPr>
          <a:xfrm>
            <a:off x="2686050" y="1790700"/>
            <a:ext cx="3241677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500" dirty="0" err="1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OmniParser</a:t>
            </a:r>
            <a:endParaRPr lang="zh-CN" altLang="en-US" sz="3500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pic>
        <p:nvPicPr>
          <p:cNvPr id="10" name="Picture 4" descr="100,000+ 最精彩的公司图片· 100% 免费下载· Pexels 素材图片">
            <a:extLst>
              <a:ext uri="{FF2B5EF4-FFF2-40B4-BE49-F238E27FC236}">
                <a16:creationId xmlns:a16="http://schemas.microsoft.com/office/drawing/2014/main" id="{380B5834-DA9B-4416-AF58-A758550C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5" b="98525" l="800" r="96600">
                        <a14:foregroundMark x1="78400" y1="94985" x2="78400" y2="94985"/>
                        <a14:foregroundMark x1="44400" y1="88791" x2="38800" y2="88496"/>
                        <a14:foregroundMark x1="17200" y1="90855" x2="13600" y2="82596"/>
                        <a14:foregroundMark x1="10400" y1="64012" x2="10000" y2="35398"/>
                        <a14:foregroundMark x1="10000" y1="24779" x2="15000" y2="9735"/>
                        <a14:foregroundMark x1="9200" y1="9440" x2="9200" y2="9440"/>
                        <a14:foregroundMark x1="10400" y1="5310" x2="5000" y2="42478"/>
                        <a14:foregroundMark x1="5000" y1="42478" x2="12600" y2="82891"/>
                        <a14:foregroundMark x1="7200" y1="77286" x2="55800" y2="92035"/>
                        <a14:foregroundMark x1="55800" y1="92035" x2="89600" y2="95870"/>
                        <a14:foregroundMark x1="91200" y1="84956" x2="95600" y2="97050"/>
                        <a14:foregroundMark x1="95000" y1="80826" x2="87400" y2="95575"/>
                        <a14:foregroundMark x1="87400" y1="95575" x2="84800" y2="97050"/>
                        <a14:foregroundMark x1="96600" y1="87316" x2="79200" y2="97345"/>
                        <a14:foregroundMark x1="68000" y1="94690" x2="38800" y2="92035"/>
                        <a14:foregroundMark x1="66800" y1="92625" x2="88800" y2="90855"/>
                        <a14:foregroundMark x1="86400" y1="80826" x2="88000" y2="93805"/>
                        <a14:foregroundMark x1="70400" y1="77286" x2="55200" y2="84071"/>
                        <a14:foregroundMark x1="54400" y1="73746" x2="31600" y2="79351"/>
                        <a14:foregroundMark x1="10200" y1="82006" x2="3200" y2="81416"/>
                        <a14:foregroundMark x1="5400" y1="64307" x2="5600" y2="96165"/>
                        <a14:foregroundMark x1="5200" y1="35398" x2="6400" y2="9440"/>
                        <a14:foregroundMark x1="8800" y1="5015" x2="17200" y2="4130"/>
                        <a14:foregroundMark x1="16600" y1="3835" x2="2800" y2="9735"/>
                        <a14:foregroundMark x1="3800" y1="10029" x2="7600" y2="41298"/>
                        <a14:foregroundMark x1="13600" y1="73156" x2="39000" y2="93215"/>
                        <a14:foregroundMark x1="19000" y1="88791" x2="28600" y2="92625"/>
                        <a14:foregroundMark x1="19200" y1="66077" x2="800" y2="80826"/>
                        <a14:foregroundMark x1="12600" y1="55752" x2="5600" y2="66077"/>
                        <a14:foregroundMark x1="85200" y1="84366" x2="92800" y2="98525"/>
                        <a14:foregroundMark x1="90200" y1="78171" x2="93200" y2="95575"/>
                        <a14:foregroundMark x1="90000" y1="86431" x2="94400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3496" y="-645153"/>
            <a:ext cx="11067422" cy="102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高楼大厦图片素材-高楼大厦图片大全-高楼大厦高清图片素材-高楼大厦未来素材">
            <a:extLst>
              <a:ext uri="{FF2B5EF4-FFF2-40B4-BE49-F238E27FC236}">
                <a16:creationId xmlns:a16="http://schemas.microsoft.com/office/drawing/2014/main" id="{953C842F-33DB-4F4B-BAFC-EB427EC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614" l="2500" r="90000">
                        <a14:foregroundMark x1="4875" y1="30435" x2="5000" y2="67633"/>
                        <a14:foregroundMark x1="6500" y1="48309" x2="7125" y2="78744"/>
                        <a14:foregroundMark x1="7125" y1="78744" x2="7625" y2="81159"/>
                        <a14:foregroundMark x1="13375" y1="76812" x2="17750" y2="83333"/>
                        <a14:foregroundMark x1="11375" y1="81401" x2="2500" y2="84300"/>
                        <a14:foregroundMark x1="32875" y1="81159" x2="36125" y2="83092"/>
                        <a14:foregroundMark x1="42500" y1="81159" x2="46125" y2="79710"/>
                        <a14:foregroundMark x1="47250" y1="74396" x2="46875" y2="71981"/>
                        <a14:foregroundMark x1="58250" y1="51691" x2="58250" y2="51691"/>
                        <a14:foregroundMark x1="61125" y1="39372" x2="61375" y2="40097"/>
                        <a14:foregroundMark x1="59500" y1="50483" x2="60000" y2="58696"/>
                        <a14:foregroundMark x1="56000" y1="45894" x2="57750" y2="56280"/>
                        <a14:foregroundMark x1="64250" y1="35990" x2="65750" y2="44686"/>
                        <a14:foregroundMark x1="65625" y1="74155" x2="63375" y2="81159"/>
                        <a14:foregroundMark x1="56750" y1="88647" x2="56000" y2="88647"/>
                        <a14:foregroundMark x1="60750" y1="26570" x2="56250" y2="26812"/>
                        <a14:foregroundMark x1="56125" y1="26087" x2="54000" y2="28502"/>
                        <a14:foregroundMark x1="57000" y1="26570" x2="54500" y2="26570"/>
                        <a14:foregroundMark x1="52750" y1="28502" x2="50750" y2="31159"/>
                        <a14:foregroundMark x1="59875" y1="23671" x2="60500" y2="24155"/>
                        <a14:foregroundMark x1="63000" y1="25845" x2="63000" y2="25845"/>
                        <a14:foregroundMark x1="64625" y1="84783" x2="64875" y2="87681"/>
                        <a14:foregroundMark x1="66875" y1="84058" x2="62875" y2="86957"/>
                        <a14:foregroundMark x1="60500" y1="86957" x2="58500" y2="87198"/>
                        <a14:foregroundMark x1="64375" y1="81401" x2="67875" y2="8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4" y="3943350"/>
            <a:ext cx="12979501" cy="62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A62C772-7F47-D327-99B9-4A7864D2BF57}"/>
              </a:ext>
            </a:extLst>
          </p:cNvPr>
          <p:cNvCxnSpPr>
            <a:cxnSpLocks/>
          </p:cNvCxnSpPr>
          <p:nvPr/>
        </p:nvCxnSpPr>
        <p:spPr>
          <a:xfrm>
            <a:off x="-3059818" y="19812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1CC90C3-2668-4F0F-B8F2-C15EDC82D7F8}"/>
              </a:ext>
            </a:extLst>
          </p:cNvPr>
          <p:cNvSpPr txBox="1"/>
          <p:nvPr/>
        </p:nvSpPr>
        <p:spPr>
          <a:xfrm>
            <a:off x="-13459662" y="174581"/>
            <a:ext cx="2278088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6500" b="1" dirty="0">
                <a:latin typeface="字由文艺黑" panose="00020600040101010101" pitchFamily="18" charset="-122"/>
                <a:ea typeface="字由文艺黑" panose="00020600040101010101" pitchFamily="18" charset="-122"/>
              </a:rPr>
              <a:t>稍复杂一些的例子</a:t>
            </a:r>
          </a:p>
        </p:txBody>
      </p:sp>
    </p:spTree>
    <p:extLst>
      <p:ext uri="{BB962C8B-B14F-4D97-AF65-F5344CB8AC3E}">
        <p14:creationId xmlns:p14="http://schemas.microsoft.com/office/powerpoint/2010/main" val="3052252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BD5675-182D-400A-9336-FA18BA8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5D8F43-2C21-4AB7-B3D3-620FF9C8C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DAE4EFD-EC9F-4DAE-8CAA-B3DA7B867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2"/>
            <a:ext cx="12192000" cy="685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C1152F0-86F8-466F-A132-18865180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25" y="-853410"/>
            <a:ext cx="13572159" cy="8334123"/>
          </a:xfrm>
          <a:prstGeom prst="rect">
            <a:avLst/>
          </a:prstGeom>
        </p:spPr>
      </p:pic>
      <p:pic>
        <p:nvPicPr>
          <p:cNvPr id="18434" name="Picture 2" descr="科技显示屏图片_科技显示屏素材_科技显示屏高清图片_摄图网图片下载">
            <a:extLst>
              <a:ext uri="{FF2B5EF4-FFF2-40B4-BE49-F238E27FC236}">
                <a16:creationId xmlns:a16="http://schemas.microsoft.com/office/drawing/2014/main" id="{1349324D-A1D1-F579-F7A7-6A7756F1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3667" l="3419" r="96368">
                        <a14:foregroundMark x1="16453" y1="11667" x2="16453" y2="11667"/>
                        <a14:foregroundMark x1="47222" y1="86000" x2="47222" y2="86000"/>
                        <a14:foregroundMark x1="5769" y1="90667" x2="5769" y2="90667"/>
                        <a14:foregroundMark x1="4274" y1="89333" x2="4701" y2="89333"/>
                        <a14:foregroundMark x1="6624" y1="89667" x2="12607" y2="90667"/>
                        <a14:foregroundMark x1="17094" y1="90667" x2="32265" y2="90000"/>
                        <a14:foregroundMark x1="35057" y1="90157" x2="37905" y2="90317"/>
                        <a14:foregroundMark x1="32816" y1="90031" x2="33234" y2="90055"/>
                        <a14:foregroundMark x1="32265" y1="90000" x2="32709" y2="90025"/>
                        <a14:foregroundMark x1="66898" y1="90635" x2="82051" y2="89667"/>
                        <a14:foregroundMark x1="82051" y1="89667" x2="91026" y2="90333"/>
                        <a14:foregroundMark x1="3632" y1="90000" x2="3632" y2="90000"/>
                        <a14:foregroundMark x1="92094" y1="89333" x2="94444" y2="89667"/>
                        <a14:foregroundMark x1="96368" y1="89667" x2="96368" y2="89667"/>
                        <a14:foregroundMark x1="14957" y1="9667" x2="26496" y2="10333"/>
                        <a14:foregroundMark x1="26496" y1="10333" x2="57051" y2="9000"/>
                        <a14:foregroundMark x1="57051" y1="9000" x2="83761" y2="10000"/>
                        <a14:foregroundMark x1="33333" y1="91333" x2="51282" y2="90667"/>
                        <a14:foregroundMark x1="55400" y1="90667" x2="55576" y2="90667"/>
                        <a14:foregroundMark x1="51282" y1="90667" x2="54967" y2="90667"/>
                        <a14:foregroundMark x1="66880" y1="89333" x2="65521" y2="89427"/>
                        <a14:foregroundMark x1="59435" y1="88539" x2="34615" y2="87000"/>
                        <a14:foregroundMark x1="59853" y1="88564" x2="59637" y2="88551"/>
                        <a14:foregroundMark x1="66880" y1="89000" x2="60894" y2="88629"/>
                        <a14:foregroundMark x1="55433" y1="93633" x2="54570" y2="93655"/>
                        <a14:foregroundMark x1="50855" y1="91333" x2="32265" y2="92000"/>
                        <a14:foregroundMark x1="32265" y1="92000" x2="32265" y2="92000"/>
                        <a14:backgroundMark x1="30342" y1="93667" x2="30342" y2="93667"/>
                        <a14:backgroundMark x1="31838" y1="93667" x2="32350" y2="93781"/>
                        <a14:backgroundMark x1="31624" y1="94000" x2="32262" y2="94000"/>
                        <a14:backgroundMark x1="31838" y1="93667" x2="32265" y2="92333"/>
                        <a14:backgroundMark x1="55128" y1="94000" x2="55128" y2="94000"/>
                        <a14:backgroundMark x1="55342" y1="94000" x2="55342" y2="94000"/>
                        <a14:backgroundMark x1="54487" y1="94000" x2="54487" y2="94000"/>
                        <a14:backgroundMark x1="55556" y1="94000" x2="55556" y2="94000"/>
                        <a14:backgroundMark x1="53632" y1="93667" x2="53632" y2="93667"/>
                        <a14:backgroundMark x1="54915" y1="94000" x2="54915" y2="94000"/>
                        <a14:backgroundMark x1="54060" y1="94000" x2="54274" y2="93667"/>
                        <a14:backgroundMark x1="54274" y1="93667" x2="54274" y2="93667"/>
                        <a14:backgroundMark x1="56197" y1="93667" x2="56838" y2="94000"/>
                        <a14:backgroundMark x1="57692" y1="94000" x2="57692" y2="94000"/>
                        <a14:backgroundMark x1="58974" y1="94000" x2="58974" y2="94000"/>
                        <a14:backgroundMark x1="59829" y1="94333" x2="59829" y2="94333"/>
                        <a14:backgroundMark x1="61111" y1="94333" x2="61111" y2="94333"/>
                        <a14:backgroundMark x1="60256" y1="93667" x2="59615" y2="93667"/>
                        <a14:backgroundMark x1="58974" y1="93667" x2="58547" y2="93667"/>
                        <a14:backgroundMark x1="57906" y1="93667" x2="57051" y2="93667"/>
                        <a14:backgroundMark x1="56624" y1="93667" x2="56197" y2="93667"/>
                        <a14:backgroundMark x1="55342" y1="93667" x2="55342" y2="93667"/>
                        <a14:backgroundMark x1="54487" y1="93333" x2="54701" y2="93333"/>
                        <a14:backgroundMark x1="55556" y1="93333" x2="56410" y2="93333"/>
                        <a14:backgroundMark x1="56624" y1="93333" x2="57479" y2="93333"/>
                        <a14:backgroundMark x1="57906" y1="93333" x2="58974" y2="93333"/>
                        <a14:backgroundMark x1="59615" y1="93667" x2="60470" y2="94000"/>
                        <a14:backgroundMark x1="61111" y1="94000" x2="61752" y2="94000"/>
                        <a14:backgroundMark x1="62179" y1="94000" x2="62821" y2="94000"/>
                        <a14:backgroundMark x1="63462" y1="94333" x2="64316" y2="94333"/>
                        <a14:backgroundMark x1="64744" y1="94333" x2="65385" y2="94333"/>
                        <a14:backgroundMark x1="66239" y1="94000" x2="57479" y2="93667"/>
                        <a14:backgroundMark x1="66026" y1="94000" x2="61325" y2="94000"/>
                        <a14:backgroundMark x1="67521" y1="94000" x2="63462" y2="94667"/>
                        <a14:backgroundMark x1="66880" y1="94000" x2="62393" y2="95667"/>
                        <a14:backgroundMark x1="11325" y1="87333" x2="11325" y2="87333"/>
                        <a14:backgroundMark x1="74145" y1="93333" x2="74145" y2="93333"/>
                        <a14:backgroundMark x1="66239" y1="93333" x2="66239" y2="93333"/>
                        <a14:backgroundMark x1="64744" y1="93667" x2="64744" y2="93667"/>
                        <a14:backgroundMark x1="68162" y1="93333" x2="68162" y2="93333"/>
                        <a14:backgroundMark x1="64316" y1="93000" x2="64316" y2="93000"/>
                        <a14:backgroundMark x1="33547" y1="93667" x2="33547" y2="93667"/>
                        <a14:backgroundMark x1="33974" y1="93667" x2="33974" y2="93667"/>
                        <a14:backgroundMark x1="33547" y1="93000" x2="33547" y2="93000"/>
                        <a14:backgroundMark x1="40812" y1="93333" x2="40812" y2="93333"/>
                        <a14:backgroundMark x1="39316" y1="93667" x2="39316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 bwMode="auto">
          <a:xfrm>
            <a:off x="1817528" y="908714"/>
            <a:ext cx="9577282" cy="50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手指卡通图片素材_免费手指卡通PNG设计图片大全_图精灵">
            <a:extLst>
              <a:ext uri="{FF2B5EF4-FFF2-40B4-BE49-F238E27FC236}">
                <a16:creationId xmlns:a16="http://schemas.microsoft.com/office/drawing/2014/main" id="{F2637E09-F6E3-95F3-3F10-C9BC14AA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625" l="9375" r="94196">
                        <a14:foregroundMark x1="28125" y1="91071" x2="28125" y2="91071"/>
                        <a14:foregroundMark x1="87054" y1="64286" x2="87054" y2="64286"/>
                        <a14:foregroundMark x1="94196" y1="76339" x2="94196" y2="76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2599">
            <a:off x="21703154" y="4384102"/>
            <a:ext cx="1244858" cy="12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FB5582-3E51-4461-A7FF-33F53AE61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25890" y="3939490"/>
            <a:ext cx="3491304" cy="18930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2A9275-54D8-472A-9F33-088CB9A6A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537" y="1599603"/>
            <a:ext cx="6949854" cy="390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20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C1152F0-86F8-466F-A132-18865180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25" y="-853410"/>
            <a:ext cx="13572159" cy="8334123"/>
          </a:xfrm>
          <a:prstGeom prst="rect">
            <a:avLst/>
          </a:prstGeom>
        </p:spPr>
      </p:pic>
      <p:pic>
        <p:nvPicPr>
          <p:cNvPr id="18434" name="Picture 2" descr="科技显示屏图片_科技显示屏素材_科技显示屏高清图片_摄图网图片下载">
            <a:extLst>
              <a:ext uri="{FF2B5EF4-FFF2-40B4-BE49-F238E27FC236}">
                <a16:creationId xmlns:a16="http://schemas.microsoft.com/office/drawing/2014/main" id="{1349324D-A1D1-F579-F7A7-6A7756F1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93667" l="3419" r="96368">
                        <a14:foregroundMark x1="16453" y1="11667" x2="16453" y2="11667"/>
                        <a14:foregroundMark x1="47222" y1="86000" x2="47222" y2="86000"/>
                        <a14:foregroundMark x1="5769" y1="90667" x2="5769" y2="90667"/>
                        <a14:foregroundMark x1="4274" y1="89333" x2="4701" y2="89333"/>
                        <a14:foregroundMark x1="6624" y1="89667" x2="12607" y2="90667"/>
                        <a14:foregroundMark x1="17094" y1="90667" x2="32265" y2="90000"/>
                        <a14:foregroundMark x1="35057" y1="90157" x2="37905" y2="90317"/>
                        <a14:foregroundMark x1="32816" y1="90031" x2="33234" y2="90055"/>
                        <a14:foregroundMark x1="32265" y1="90000" x2="32709" y2="90025"/>
                        <a14:foregroundMark x1="66898" y1="90635" x2="82051" y2="89667"/>
                        <a14:foregroundMark x1="82051" y1="89667" x2="91026" y2="90333"/>
                        <a14:foregroundMark x1="3632" y1="90000" x2="3632" y2="90000"/>
                        <a14:foregroundMark x1="92094" y1="89333" x2="94444" y2="89667"/>
                        <a14:foregroundMark x1="96368" y1="89667" x2="96368" y2="89667"/>
                        <a14:foregroundMark x1="14957" y1="9667" x2="26496" y2="10333"/>
                        <a14:foregroundMark x1="26496" y1="10333" x2="57051" y2="9000"/>
                        <a14:foregroundMark x1="57051" y1="9000" x2="83761" y2="10000"/>
                        <a14:foregroundMark x1="33333" y1="91333" x2="51282" y2="90667"/>
                        <a14:foregroundMark x1="55400" y1="90667" x2="55576" y2="90667"/>
                        <a14:foregroundMark x1="51282" y1="90667" x2="54967" y2="90667"/>
                        <a14:foregroundMark x1="66880" y1="89333" x2="65521" y2="89427"/>
                        <a14:foregroundMark x1="59435" y1="88539" x2="34615" y2="87000"/>
                        <a14:foregroundMark x1="59853" y1="88564" x2="59637" y2="88551"/>
                        <a14:foregroundMark x1="66880" y1="89000" x2="60894" y2="88629"/>
                        <a14:foregroundMark x1="55433" y1="93633" x2="54570" y2="93655"/>
                        <a14:foregroundMark x1="50855" y1="91333" x2="32265" y2="92000"/>
                        <a14:foregroundMark x1="32265" y1="92000" x2="32265" y2="92000"/>
                        <a14:backgroundMark x1="30342" y1="93667" x2="30342" y2="93667"/>
                        <a14:backgroundMark x1="31838" y1="93667" x2="32350" y2="93781"/>
                        <a14:backgroundMark x1="31624" y1="94000" x2="32262" y2="94000"/>
                        <a14:backgroundMark x1="31838" y1="93667" x2="32265" y2="92333"/>
                        <a14:backgroundMark x1="55128" y1="94000" x2="55128" y2="94000"/>
                        <a14:backgroundMark x1="55342" y1="94000" x2="55342" y2="94000"/>
                        <a14:backgroundMark x1="54487" y1="94000" x2="54487" y2="94000"/>
                        <a14:backgroundMark x1="55556" y1="94000" x2="55556" y2="94000"/>
                        <a14:backgroundMark x1="53632" y1="93667" x2="53632" y2="93667"/>
                        <a14:backgroundMark x1="54915" y1="94000" x2="54915" y2="94000"/>
                        <a14:backgroundMark x1="54060" y1="94000" x2="54274" y2="93667"/>
                        <a14:backgroundMark x1="54274" y1="93667" x2="54274" y2="93667"/>
                        <a14:backgroundMark x1="56197" y1="93667" x2="56838" y2="94000"/>
                        <a14:backgroundMark x1="57692" y1="94000" x2="57692" y2="94000"/>
                        <a14:backgroundMark x1="58974" y1="94000" x2="58974" y2="94000"/>
                        <a14:backgroundMark x1="59829" y1="94333" x2="59829" y2="94333"/>
                        <a14:backgroundMark x1="61111" y1="94333" x2="61111" y2="94333"/>
                        <a14:backgroundMark x1="60256" y1="93667" x2="59615" y2="93667"/>
                        <a14:backgroundMark x1="58974" y1="93667" x2="58547" y2="93667"/>
                        <a14:backgroundMark x1="57906" y1="93667" x2="57051" y2="93667"/>
                        <a14:backgroundMark x1="56624" y1="93667" x2="56197" y2="93667"/>
                        <a14:backgroundMark x1="55342" y1="93667" x2="55342" y2="93667"/>
                        <a14:backgroundMark x1="54487" y1="93333" x2="54701" y2="93333"/>
                        <a14:backgroundMark x1="55556" y1="93333" x2="56410" y2="93333"/>
                        <a14:backgroundMark x1="56624" y1="93333" x2="57479" y2="93333"/>
                        <a14:backgroundMark x1="57906" y1="93333" x2="58974" y2="93333"/>
                        <a14:backgroundMark x1="59615" y1="93667" x2="60470" y2="94000"/>
                        <a14:backgroundMark x1="61111" y1="94000" x2="61752" y2="94000"/>
                        <a14:backgroundMark x1="62179" y1="94000" x2="62821" y2="94000"/>
                        <a14:backgroundMark x1="63462" y1="94333" x2="64316" y2="94333"/>
                        <a14:backgroundMark x1="64744" y1="94333" x2="65385" y2="94333"/>
                        <a14:backgroundMark x1="66239" y1="94000" x2="57479" y2="93667"/>
                        <a14:backgroundMark x1="66026" y1="94000" x2="61325" y2="94000"/>
                        <a14:backgroundMark x1="67521" y1="94000" x2="63462" y2="94667"/>
                        <a14:backgroundMark x1="66880" y1="94000" x2="62393" y2="95667"/>
                        <a14:backgroundMark x1="11325" y1="87333" x2="11325" y2="87333"/>
                        <a14:backgroundMark x1="74145" y1="93333" x2="74145" y2="93333"/>
                        <a14:backgroundMark x1="66239" y1="93333" x2="66239" y2="93333"/>
                        <a14:backgroundMark x1="64744" y1="93667" x2="64744" y2="93667"/>
                        <a14:backgroundMark x1="68162" y1="93333" x2="68162" y2="93333"/>
                        <a14:backgroundMark x1="64316" y1="93000" x2="64316" y2="93000"/>
                        <a14:backgroundMark x1="33547" y1="93667" x2="33547" y2="93667"/>
                        <a14:backgroundMark x1="33974" y1="93667" x2="33974" y2="93667"/>
                        <a14:backgroundMark x1="33547" y1="93000" x2="33547" y2="93000"/>
                        <a14:backgroundMark x1="40812" y1="93333" x2="40812" y2="93333"/>
                        <a14:backgroundMark x1="39316" y1="93667" x2="39316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 bwMode="auto">
          <a:xfrm>
            <a:off x="1817528" y="908714"/>
            <a:ext cx="9577282" cy="50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32F967-AB4B-4ADD-ACA6-52F690F96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492" y="1602443"/>
            <a:ext cx="6887354" cy="3883957"/>
          </a:xfrm>
          <a:prstGeom prst="rect">
            <a:avLst/>
          </a:prstGeom>
        </p:spPr>
      </p:pic>
      <p:pic>
        <p:nvPicPr>
          <p:cNvPr id="18438" name="Picture 6" descr="手指卡通图片素材_免费手指卡通PNG设计图片大全_图精灵">
            <a:extLst>
              <a:ext uri="{FF2B5EF4-FFF2-40B4-BE49-F238E27FC236}">
                <a16:creationId xmlns:a16="http://schemas.microsoft.com/office/drawing/2014/main" id="{F2637E09-F6E3-95F3-3F10-C9BC14AA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90625" l="9375" r="94196">
                        <a14:foregroundMark x1="28125" y1="91071" x2="28125" y2="91071"/>
                        <a14:foregroundMark x1="87054" y1="64286" x2="87054" y2="64286"/>
                        <a14:foregroundMark x1="94196" y1="76339" x2="94196" y2="76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2599">
            <a:off x="9752042" y="3946774"/>
            <a:ext cx="1244858" cy="12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65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CFD914-7F44-4F9A-8604-DC2D27D1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62250F-82B4-454B-B07E-9D8F15482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76114E-7BDC-4BB4-9E43-E577BDC5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47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29668D6-DD38-43E3-920A-8EF4A8209BC8}"/>
              </a:ext>
            </a:extLst>
          </p:cNvPr>
          <p:cNvSpPr/>
          <p:nvPr/>
        </p:nvSpPr>
        <p:spPr>
          <a:xfrm>
            <a:off x="9071955" y="1423853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GitHub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的项目、一些实验室的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项目、卓越杯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赛道也有不少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endParaRPr lang="zh-CN" altLang="en-US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34" name="矩形 7">
            <a:extLst>
              <a:ext uri="{FF2B5EF4-FFF2-40B4-BE49-F238E27FC236}">
                <a16:creationId xmlns:a16="http://schemas.microsoft.com/office/drawing/2014/main" id="{5B482B6D-4D35-4B7D-85C7-AAE2760C632A}"/>
              </a:ext>
            </a:extLst>
          </p:cNvPr>
          <p:cNvSpPr/>
          <p:nvPr/>
        </p:nvSpPr>
        <p:spPr>
          <a:xfrm>
            <a:off x="-56028" y="4763986"/>
            <a:ext cx="12370911" cy="2081315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342181"/>
              <a:gd name="connsiteY0" fmla="*/ 0 h 2270647"/>
              <a:gd name="connsiteX1" fmla="*/ 12319000 w 12342181"/>
              <a:gd name="connsiteY1" fmla="*/ 333256 h 2270647"/>
              <a:gd name="connsiteX2" fmla="*/ 12255500 w 12342181"/>
              <a:gd name="connsiteY2" fmla="*/ 2270647 h 2270647"/>
              <a:gd name="connsiteX3" fmla="*/ 63500 w 12342181"/>
              <a:gd name="connsiteY3" fmla="*/ 2270647 h 2270647"/>
              <a:gd name="connsiteX4" fmla="*/ 0 w 12342181"/>
              <a:gd name="connsiteY4" fmla="*/ 0 h 2270647"/>
              <a:gd name="connsiteX0" fmla="*/ 0 w 12342105"/>
              <a:gd name="connsiteY0" fmla="*/ 0 h 2270647"/>
              <a:gd name="connsiteX1" fmla="*/ 12319000 w 12342105"/>
              <a:gd name="connsiteY1" fmla="*/ 333256 h 2270647"/>
              <a:gd name="connsiteX2" fmla="*/ 12255500 w 12342105"/>
              <a:gd name="connsiteY2" fmla="*/ 2270647 h 2270647"/>
              <a:gd name="connsiteX3" fmla="*/ 63500 w 12342105"/>
              <a:gd name="connsiteY3" fmla="*/ 2270647 h 2270647"/>
              <a:gd name="connsiteX4" fmla="*/ 0 w 12342105"/>
              <a:gd name="connsiteY4" fmla="*/ 0 h 2270647"/>
              <a:gd name="connsiteX0" fmla="*/ 0 w 12329431"/>
              <a:gd name="connsiteY0" fmla="*/ 0 h 1959736"/>
              <a:gd name="connsiteX1" fmla="*/ 12306300 w 12329431"/>
              <a:gd name="connsiteY1" fmla="*/ 22345 h 1959736"/>
              <a:gd name="connsiteX2" fmla="*/ 12242800 w 12329431"/>
              <a:gd name="connsiteY2" fmla="*/ 1959736 h 1959736"/>
              <a:gd name="connsiteX3" fmla="*/ 50800 w 12329431"/>
              <a:gd name="connsiteY3" fmla="*/ 1959736 h 1959736"/>
              <a:gd name="connsiteX4" fmla="*/ 0 w 12329431"/>
              <a:gd name="connsiteY4" fmla="*/ 0 h 1959736"/>
              <a:gd name="connsiteX0" fmla="*/ 0 w 12329431"/>
              <a:gd name="connsiteY0" fmla="*/ 0 h 1959736"/>
              <a:gd name="connsiteX1" fmla="*/ 12306300 w 12329431"/>
              <a:gd name="connsiteY1" fmla="*/ 129968 h 1959736"/>
              <a:gd name="connsiteX2" fmla="*/ 12242800 w 12329431"/>
              <a:gd name="connsiteY2" fmla="*/ 1959736 h 1959736"/>
              <a:gd name="connsiteX3" fmla="*/ 50800 w 12329431"/>
              <a:gd name="connsiteY3" fmla="*/ 1959736 h 1959736"/>
              <a:gd name="connsiteX4" fmla="*/ 0 w 12329431"/>
              <a:gd name="connsiteY4" fmla="*/ 0 h 1959736"/>
              <a:gd name="connsiteX0" fmla="*/ 0 w 12370911"/>
              <a:gd name="connsiteY0" fmla="*/ 0 h 1959736"/>
              <a:gd name="connsiteX1" fmla="*/ 12306300 w 12370911"/>
              <a:gd name="connsiteY1" fmla="*/ 129968 h 1959736"/>
              <a:gd name="connsiteX2" fmla="*/ 12242800 w 12370911"/>
              <a:gd name="connsiteY2" fmla="*/ 1959736 h 1959736"/>
              <a:gd name="connsiteX3" fmla="*/ 50800 w 12370911"/>
              <a:gd name="connsiteY3" fmla="*/ 1959736 h 1959736"/>
              <a:gd name="connsiteX4" fmla="*/ 0 w 12370911"/>
              <a:gd name="connsiteY4" fmla="*/ 0 h 195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70911" h="1959736">
                <a:moveTo>
                  <a:pt x="0" y="0"/>
                </a:moveTo>
                <a:cubicBezTo>
                  <a:pt x="1765300" y="3125595"/>
                  <a:pt x="13335000" y="-33737"/>
                  <a:pt x="12306300" y="129968"/>
                </a:cubicBezTo>
                <a:lnTo>
                  <a:pt x="12242800" y="1959736"/>
                </a:lnTo>
                <a:lnTo>
                  <a:pt x="50800" y="19597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37" name="矩形 7">
            <a:extLst>
              <a:ext uri="{FF2B5EF4-FFF2-40B4-BE49-F238E27FC236}">
                <a16:creationId xmlns:a16="http://schemas.microsoft.com/office/drawing/2014/main" id="{6ED46900-BEC1-4F88-A3D5-B13789012420}"/>
              </a:ext>
            </a:extLst>
          </p:cNvPr>
          <p:cNvSpPr/>
          <p:nvPr/>
        </p:nvSpPr>
        <p:spPr>
          <a:xfrm>
            <a:off x="-65085" y="3910545"/>
            <a:ext cx="13177373" cy="296016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472441"/>
              <a:gd name="connsiteY0" fmla="*/ 205716 h 2320907"/>
              <a:gd name="connsiteX1" fmla="*/ 12331700 w 12472441"/>
              <a:gd name="connsiteY1" fmla="*/ 383516 h 2320907"/>
              <a:gd name="connsiteX2" fmla="*/ 12268200 w 12472441"/>
              <a:gd name="connsiteY2" fmla="*/ 2320907 h 2320907"/>
              <a:gd name="connsiteX3" fmla="*/ 76200 w 12472441"/>
              <a:gd name="connsiteY3" fmla="*/ 2320907 h 2320907"/>
              <a:gd name="connsiteX4" fmla="*/ 0 w 12472441"/>
              <a:gd name="connsiteY4" fmla="*/ 205716 h 2320907"/>
              <a:gd name="connsiteX0" fmla="*/ 0 w 12480693"/>
              <a:gd name="connsiteY0" fmla="*/ 161551 h 2276742"/>
              <a:gd name="connsiteX1" fmla="*/ 12331700 w 12480693"/>
              <a:gd name="connsiteY1" fmla="*/ 339351 h 2276742"/>
              <a:gd name="connsiteX2" fmla="*/ 12268200 w 12480693"/>
              <a:gd name="connsiteY2" fmla="*/ 2276742 h 2276742"/>
              <a:gd name="connsiteX3" fmla="*/ 76200 w 12480693"/>
              <a:gd name="connsiteY3" fmla="*/ 2276742 h 2276742"/>
              <a:gd name="connsiteX4" fmla="*/ 0 w 12480693"/>
              <a:gd name="connsiteY4" fmla="*/ 161551 h 2276742"/>
              <a:gd name="connsiteX0" fmla="*/ 0 w 12331700"/>
              <a:gd name="connsiteY0" fmla="*/ 72713 h 2187904"/>
              <a:gd name="connsiteX1" fmla="*/ 12331700 w 12331700"/>
              <a:gd name="connsiteY1" fmla="*/ 250513 h 2187904"/>
              <a:gd name="connsiteX2" fmla="*/ 12268200 w 12331700"/>
              <a:gd name="connsiteY2" fmla="*/ 2187904 h 2187904"/>
              <a:gd name="connsiteX3" fmla="*/ 76200 w 12331700"/>
              <a:gd name="connsiteY3" fmla="*/ 2187904 h 2187904"/>
              <a:gd name="connsiteX4" fmla="*/ 0 w 12331700"/>
              <a:gd name="connsiteY4" fmla="*/ 72713 h 2187904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1700" h="2115191">
                <a:moveTo>
                  <a:pt x="0" y="0"/>
                </a:moveTo>
                <a:cubicBezTo>
                  <a:pt x="1803400" y="3352800"/>
                  <a:pt x="11757247" y="-798121"/>
                  <a:pt x="12331700" y="177800"/>
                </a:cubicBezTo>
                <a:lnTo>
                  <a:pt x="12268200" y="2115191"/>
                </a:lnTo>
                <a:lnTo>
                  <a:pt x="76200" y="21151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614AFEA-5283-435F-90F9-F14AAB4B855B}"/>
              </a:ext>
            </a:extLst>
          </p:cNvPr>
          <p:cNvSpPr/>
          <p:nvPr/>
        </p:nvSpPr>
        <p:spPr>
          <a:xfrm>
            <a:off x="423375" y="1423852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algn="ctr"/>
            <a:endParaRPr lang="en-US" altLang="zh-CN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NLP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、软件工程、泛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AI/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机器学习、交叉方向（比如医学）</a:t>
            </a:r>
            <a:endParaRPr lang="en-US" altLang="zh-CN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algn="ctr"/>
            <a:endParaRPr lang="en-US" altLang="zh-CN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先看一两篇综述，然后直接去理解一篇实际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pipeline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1681D6B-7E80-4019-9894-2FC57DDB40C2}"/>
              </a:ext>
            </a:extLst>
          </p:cNvPr>
          <p:cNvSpPr txBox="1"/>
          <p:nvPr/>
        </p:nvSpPr>
        <p:spPr>
          <a:xfrm>
            <a:off x="464807" y="1600199"/>
            <a:ext cx="26077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方向差异</a:t>
            </a:r>
            <a:endParaRPr lang="en-US" altLang="zh-CN" sz="1500" dirty="0">
              <a:solidFill>
                <a:srgbClr val="00B0F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endParaRPr lang="en-US" altLang="zh-CN" sz="1500" dirty="0">
              <a:solidFill>
                <a:srgbClr val="00B0F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284DEB5-08C8-42A7-A635-AACC7A70B852}"/>
              </a:ext>
            </a:extLst>
          </p:cNvPr>
          <p:cNvCxnSpPr>
            <a:cxnSpLocks/>
          </p:cNvCxnSpPr>
          <p:nvPr/>
        </p:nvCxnSpPr>
        <p:spPr>
          <a:xfrm>
            <a:off x="709125" y="22479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45889722-9365-48E6-BC56-C5437C995286}"/>
              </a:ext>
            </a:extLst>
          </p:cNvPr>
          <p:cNvSpPr/>
          <p:nvPr/>
        </p:nvSpPr>
        <p:spPr>
          <a:xfrm>
            <a:off x="3384080" y="1423852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  <a:bevelB w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Demo Track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对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number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的要求低一点，但更需要产品化，在某种意义上其实更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Solid</a:t>
            </a:r>
            <a:endParaRPr lang="zh-CN" altLang="en-US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96CCC59-EC57-492E-82DF-F386D4296A42}"/>
              </a:ext>
            </a:extLst>
          </p:cNvPr>
          <p:cNvSpPr/>
          <p:nvPr/>
        </p:nvSpPr>
        <p:spPr>
          <a:xfrm>
            <a:off x="6250282" y="1423853"/>
            <a:ext cx="2557639" cy="3186247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做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也要微调模型、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paper writing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中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baseline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的选型、基础的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Prompt Engineering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</a:t>
            </a:r>
            <a:r>
              <a:rPr lang="zh-CN" altLang="en-US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相关的工程能力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1FDF493-EBB2-496B-AD9A-F1FC0D1B685E}"/>
              </a:ext>
            </a:extLst>
          </p:cNvPr>
          <p:cNvSpPr txBox="1"/>
          <p:nvPr/>
        </p:nvSpPr>
        <p:spPr>
          <a:xfrm>
            <a:off x="3387237" y="1600198"/>
            <a:ext cx="260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4D354F24-9D40-4A7D-AB42-F840C162DB83}"/>
              </a:ext>
            </a:extLst>
          </p:cNvPr>
          <p:cNvCxnSpPr>
            <a:cxnSpLocks/>
          </p:cNvCxnSpPr>
          <p:nvPr/>
        </p:nvCxnSpPr>
        <p:spPr>
          <a:xfrm>
            <a:off x="3672299" y="22479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A1BAE4A-BC8E-4362-A845-59B36687A332}"/>
              </a:ext>
            </a:extLst>
          </p:cNvPr>
          <p:cNvSpPr txBox="1"/>
          <p:nvPr/>
        </p:nvSpPr>
        <p:spPr>
          <a:xfrm>
            <a:off x="6254733" y="1612900"/>
            <a:ext cx="26077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</a:t>
            </a:r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基础概念</a:t>
            </a:r>
            <a:endParaRPr lang="zh-CN" altLang="en-US" sz="18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D698EBF8-12D3-497A-9773-1DF5348155D4}"/>
              </a:ext>
            </a:extLst>
          </p:cNvPr>
          <p:cNvCxnSpPr>
            <a:cxnSpLocks/>
          </p:cNvCxnSpPr>
          <p:nvPr/>
        </p:nvCxnSpPr>
        <p:spPr>
          <a:xfrm>
            <a:off x="6538501" y="22606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44E317C-837C-4C65-91A2-A9FE25CA99C1}"/>
              </a:ext>
            </a:extLst>
          </p:cNvPr>
          <p:cNvSpPr txBox="1"/>
          <p:nvPr/>
        </p:nvSpPr>
        <p:spPr>
          <a:xfrm>
            <a:off x="9046888" y="1629659"/>
            <a:ext cx="2607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工程能力实践</a:t>
            </a:r>
            <a:endParaRPr lang="zh-CN" altLang="en-US" sz="30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23722279-4D2A-46B0-9616-641B0E249406}"/>
              </a:ext>
            </a:extLst>
          </p:cNvPr>
          <p:cNvCxnSpPr>
            <a:cxnSpLocks/>
          </p:cNvCxnSpPr>
          <p:nvPr/>
        </p:nvCxnSpPr>
        <p:spPr>
          <a:xfrm>
            <a:off x="9413445" y="22606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矩形 7">
            <a:extLst>
              <a:ext uri="{FF2B5EF4-FFF2-40B4-BE49-F238E27FC236}">
                <a16:creationId xmlns:a16="http://schemas.microsoft.com/office/drawing/2014/main" id="{6CDF031F-0969-422B-84AE-D64CAA14656D}"/>
              </a:ext>
            </a:extLst>
          </p:cNvPr>
          <p:cNvSpPr/>
          <p:nvPr/>
        </p:nvSpPr>
        <p:spPr>
          <a:xfrm>
            <a:off x="-58086" y="4104031"/>
            <a:ext cx="12851924" cy="275397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462574"/>
              <a:gd name="connsiteY0" fmla="*/ 218231 h 2333422"/>
              <a:gd name="connsiteX1" fmla="*/ 12331700 w 12462574"/>
              <a:gd name="connsiteY1" fmla="*/ 396031 h 2333422"/>
              <a:gd name="connsiteX2" fmla="*/ 12268200 w 12462574"/>
              <a:gd name="connsiteY2" fmla="*/ 2333422 h 2333422"/>
              <a:gd name="connsiteX3" fmla="*/ 76200 w 12462574"/>
              <a:gd name="connsiteY3" fmla="*/ 2333422 h 2333422"/>
              <a:gd name="connsiteX4" fmla="*/ 0 w 12462574"/>
              <a:gd name="connsiteY4" fmla="*/ 218231 h 2333422"/>
              <a:gd name="connsiteX0" fmla="*/ 0 w 12851924"/>
              <a:gd name="connsiteY0" fmla="*/ 311660 h 2426851"/>
              <a:gd name="connsiteX1" fmla="*/ 12331700 w 12851924"/>
              <a:gd name="connsiteY1" fmla="*/ 489460 h 2426851"/>
              <a:gd name="connsiteX2" fmla="*/ 12268200 w 12851924"/>
              <a:gd name="connsiteY2" fmla="*/ 2426851 h 2426851"/>
              <a:gd name="connsiteX3" fmla="*/ 76200 w 12851924"/>
              <a:gd name="connsiteY3" fmla="*/ 2426851 h 2426851"/>
              <a:gd name="connsiteX4" fmla="*/ 0 w 12851924"/>
              <a:gd name="connsiteY4" fmla="*/ 311660 h 24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1924" h="2426851">
                <a:moveTo>
                  <a:pt x="0" y="311660"/>
                </a:moveTo>
                <a:cubicBezTo>
                  <a:pt x="1803400" y="3664460"/>
                  <a:pt x="15684500" y="-1551038"/>
                  <a:pt x="12331700" y="489460"/>
                </a:cubicBezTo>
                <a:lnTo>
                  <a:pt x="12268200" y="2426851"/>
                </a:lnTo>
                <a:lnTo>
                  <a:pt x="76200" y="2426851"/>
                </a:lnTo>
                <a:lnTo>
                  <a:pt x="0" y="3116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8EBC85-8E3F-487C-92E3-0AEE0614FEDA}"/>
              </a:ext>
            </a:extLst>
          </p:cNvPr>
          <p:cNvSpPr/>
          <p:nvPr/>
        </p:nvSpPr>
        <p:spPr>
          <a:xfrm>
            <a:off x="-76200" y="4540695"/>
            <a:ext cx="13385800" cy="2349500"/>
          </a:xfrm>
          <a:custGeom>
            <a:avLst/>
            <a:gdLst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192000"/>
              <a:gd name="connsiteY0" fmla="*/ 0 h 1530991"/>
              <a:gd name="connsiteX1" fmla="*/ 12192000 w 12192000"/>
              <a:gd name="connsiteY1" fmla="*/ 0 h 1530991"/>
              <a:gd name="connsiteX2" fmla="*/ 12192000 w 12192000"/>
              <a:gd name="connsiteY2" fmla="*/ 1530991 h 1530991"/>
              <a:gd name="connsiteX3" fmla="*/ 0 w 12192000"/>
              <a:gd name="connsiteY3" fmla="*/ 1530991 h 1530991"/>
              <a:gd name="connsiteX4" fmla="*/ 0 w 12192000"/>
              <a:gd name="connsiteY4" fmla="*/ 0 h 1530991"/>
              <a:gd name="connsiteX0" fmla="*/ 0 w 12255500"/>
              <a:gd name="connsiteY0" fmla="*/ 635000 h 2165991"/>
              <a:gd name="connsiteX1" fmla="*/ 12255500 w 12255500"/>
              <a:gd name="connsiteY1" fmla="*/ 0 h 2165991"/>
              <a:gd name="connsiteX2" fmla="*/ 12192000 w 12255500"/>
              <a:gd name="connsiteY2" fmla="*/ 2165991 h 2165991"/>
              <a:gd name="connsiteX3" fmla="*/ 0 w 12255500"/>
              <a:gd name="connsiteY3" fmla="*/ 2165991 h 2165991"/>
              <a:gd name="connsiteX4" fmla="*/ 0 w 12255500"/>
              <a:gd name="connsiteY4" fmla="*/ 6350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50800 h 2165991"/>
              <a:gd name="connsiteX1" fmla="*/ 12331700 w 12331700"/>
              <a:gd name="connsiteY1" fmla="*/ 0 h 2165991"/>
              <a:gd name="connsiteX2" fmla="*/ 12268200 w 12331700"/>
              <a:gd name="connsiteY2" fmla="*/ 2165991 h 2165991"/>
              <a:gd name="connsiteX3" fmla="*/ 76200 w 12331700"/>
              <a:gd name="connsiteY3" fmla="*/ 2165991 h 2165991"/>
              <a:gd name="connsiteX4" fmla="*/ 0 w 12331700"/>
              <a:gd name="connsiteY4" fmla="*/ 50800 h 21659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31700"/>
              <a:gd name="connsiteY0" fmla="*/ 0 h 2115191"/>
              <a:gd name="connsiteX1" fmla="*/ 12331700 w 12331700"/>
              <a:gd name="connsiteY1" fmla="*/ 177800 h 2115191"/>
              <a:gd name="connsiteX2" fmla="*/ 12268200 w 12331700"/>
              <a:gd name="connsiteY2" fmla="*/ 2115191 h 2115191"/>
              <a:gd name="connsiteX3" fmla="*/ 76200 w 12331700"/>
              <a:gd name="connsiteY3" fmla="*/ 2115191 h 2115191"/>
              <a:gd name="connsiteX4" fmla="*/ 0 w 12331700"/>
              <a:gd name="connsiteY4" fmla="*/ 0 h 2115191"/>
              <a:gd name="connsiteX0" fmla="*/ 0 w 12355806"/>
              <a:gd name="connsiteY0" fmla="*/ 0 h 2115191"/>
              <a:gd name="connsiteX1" fmla="*/ 12331700 w 12355806"/>
              <a:gd name="connsiteY1" fmla="*/ 177800 h 2115191"/>
              <a:gd name="connsiteX2" fmla="*/ 12268200 w 12355806"/>
              <a:gd name="connsiteY2" fmla="*/ 2115191 h 2115191"/>
              <a:gd name="connsiteX3" fmla="*/ 76200 w 12355806"/>
              <a:gd name="connsiteY3" fmla="*/ 2115191 h 2115191"/>
              <a:gd name="connsiteX4" fmla="*/ 0 w 12355806"/>
              <a:gd name="connsiteY4" fmla="*/ 0 h 2115191"/>
              <a:gd name="connsiteX0" fmla="*/ 0 w 12354855"/>
              <a:gd name="connsiteY0" fmla="*/ 0 h 2115191"/>
              <a:gd name="connsiteX1" fmla="*/ 12331700 w 12354855"/>
              <a:gd name="connsiteY1" fmla="*/ 177800 h 2115191"/>
              <a:gd name="connsiteX2" fmla="*/ 12268200 w 12354855"/>
              <a:gd name="connsiteY2" fmla="*/ 2115191 h 2115191"/>
              <a:gd name="connsiteX3" fmla="*/ 76200 w 12354855"/>
              <a:gd name="connsiteY3" fmla="*/ 2115191 h 2115191"/>
              <a:gd name="connsiteX4" fmla="*/ 0 w 12354855"/>
              <a:gd name="connsiteY4" fmla="*/ 0 h 2115191"/>
              <a:gd name="connsiteX0" fmla="*/ 0 w 12509028"/>
              <a:gd name="connsiteY0" fmla="*/ 344971 h 2460162"/>
              <a:gd name="connsiteX1" fmla="*/ 12331700 w 12509028"/>
              <a:gd name="connsiteY1" fmla="*/ 522771 h 2460162"/>
              <a:gd name="connsiteX2" fmla="*/ 12268200 w 12509028"/>
              <a:gd name="connsiteY2" fmla="*/ 2460162 h 2460162"/>
              <a:gd name="connsiteX3" fmla="*/ 76200 w 12509028"/>
              <a:gd name="connsiteY3" fmla="*/ 2460162 h 2460162"/>
              <a:gd name="connsiteX4" fmla="*/ 0 w 12509028"/>
              <a:gd name="connsiteY4" fmla="*/ 344971 h 246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9028" h="2460162">
                <a:moveTo>
                  <a:pt x="0" y="344971"/>
                </a:moveTo>
                <a:cubicBezTo>
                  <a:pt x="1803400" y="3697771"/>
                  <a:pt x="14122400" y="-1610829"/>
                  <a:pt x="12331700" y="522771"/>
                </a:cubicBezTo>
                <a:lnTo>
                  <a:pt x="12268200" y="2460162"/>
                </a:lnTo>
                <a:lnTo>
                  <a:pt x="76200" y="2460162"/>
                </a:lnTo>
                <a:lnTo>
                  <a:pt x="0" y="34497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3" name="文字方塊 28">
            <a:extLst>
              <a:ext uri="{FF2B5EF4-FFF2-40B4-BE49-F238E27FC236}">
                <a16:creationId xmlns:a16="http://schemas.microsoft.com/office/drawing/2014/main" id="{A8334E41-5242-4EE7-A204-323C5B5EFC22}"/>
              </a:ext>
            </a:extLst>
          </p:cNvPr>
          <p:cNvSpPr txBox="1"/>
          <p:nvPr/>
        </p:nvSpPr>
        <p:spPr>
          <a:xfrm>
            <a:off x="3378476" y="1612900"/>
            <a:ext cx="26077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不同</a:t>
            </a:r>
            <a:r>
              <a:rPr lang="en-US" altLang="zh-CN" sz="3500" dirty="0">
                <a:solidFill>
                  <a:srgbClr val="00B0F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Track</a:t>
            </a:r>
            <a:endParaRPr lang="zh-CN" altLang="en-US" sz="3500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80D6E7B-FA44-42C6-A714-7C2D1C466B4A}"/>
              </a:ext>
            </a:extLst>
          </p:cNvPr>
          <p:cNvSpPr/>
          <p:nvPr/>
        </p:nvSpPr>
        <p:spPr>
          <a:xfrm>
            <a:off x="234786" y="229655"/>
            <a:ext cx="3232432" cy="8254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dirty="0">
                <a:solidFill>
                  <a:schemeClr val="tx1"/>
                </a:solidFill>
                <a:latin typeface="汉仪超级战甲W" panose="00020600040101010101" pitchFamily="18" charset="-122"/>
                <a:ea typeface="汉仪超级战甲W" panose="00020600040101010101" pitchFamily="18" charset="-122"/>
              </a:rPr>
              <a:t>学习路径</a:t>
            </a:r>
            <a:endParaRPr lang="en-US" altLang="zh-CN" sz="3000" dirty="0">
              <a:solidFill>
                <a:schemeClr val="tx1"/>
              </a:solidFill>
              <a:latin typeface="汉仪超级战甲W" panose="00020600040101010101" pitchFamily="18" charset="-122"/>
              <a:ea typeface="汉仪超级战甲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44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/>
          <p:cNvSpPr/>
          <p:nvPr/>
        </p:nvSpPr>
        <p:spPr>
          <a:xfrm>
            <a:off x="3631997" y="1100023"/>
            <a:ext cx="4928158" cy="4928159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233063" y="1665122"/>
            <a:ext cx="3725950" cy="3725952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CN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Agent</a:t>
            </a:r>
            <a:r>
              <a:rPr lang="en-US" altLang="zh-CN" sz="3000" dirty="0" err="1">
                <a:latin typeface="MiSans Heavy" panose="00000A00000000000000" pitchFamily="2" charset="-122"/>
                <a:ea typeface="MiSans Heavy" panose="00000A00000000000000" pitchFamily="2" charset="-122"/>
              </a:rPr>
              <a:t>ic</a:t>
            </a:r>
            <a:r>
              <a:rPr lang="zh-CN" altLang="en-US" sz="3000" dirty="0">
                <a:latin typeface="MiSans Heavy" panose="00000A00000000000000" pitchFamily="2" charset="-122"/>
                <a:ea typeface="MiSans Heavy" panose="00000A00000000000000" pitchFamily="2" charset="-122"/>
              </a:rPr>
              <a:t>工作近期热点</a:t>
            </a:r>
            <a:endParaRPr lang="zh-CN" altLang="en-US" sz="3000" b="1" dirty="0">
              <a:solidFill>
                <a:srgbClr val="FFFFFF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485354" y="3395510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87142" y="3190473"/>
            <a:ext cx="317845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多模态</a:t>
            </a:r>
          </a:p>
        </p:txBody>
      </p:sp>
      <p:sp>
        <p:nvSpPr>
          <p:cNvPr id="15" name="椭圆 14"/>
          <p:cNvSpPr/>
          <p:nvPr/>
        </p:nvSpPr>
        <p:spPr>
          <a:xfrm>
            <a:off x="8560079" y="3429000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697239" y="3289571"/>
            <a:ext cx="3876294" cy="4770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5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Multi-Agent</a:t>
            </a:r>
            <a:endParaRPr lang="zh-CN" altLang="en-US" sz="2500" b="1" dirty="0">
              <a:gradFill flip="none"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81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200" y="397999"/>
            <a:ext cx="97536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Multi-Agent</a:t>
            </a:r>
            <a:endParaRPr lang="zh-CN" altLang="en-US" sz="4000" b="1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692140"/>
            <a:ext cx="12192000" cy="3429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0456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41020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6201" y="2236851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定义</a:t>
            </a:r>
          </a:p>
        </p:txBody>
      </p:sp>
      <p:sp>
        <p:nvSpPr>
          <p:cNvPr id="12" name="矩形 11"/>
          <p:cNvSpPr/>
          <p:nvPr/>
        </p:nvSpPr>
        <p:spPr>
          <a:xfrm>
            <a:off x="3477768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420770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71062" y="2236851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优点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89349" y="2743200"/>
            <a:ext cx="2563981" cy="7834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不同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专门负责一个领域，通常效果更好</a:t>
            </a:r>
          </a:p>
        </p:txBody>
      </p:sp>
      <p:sp>
        <p:nvSpPr>
          <p:cNvPr id="16" name="矩形 15"/>
          <p:cNvSpPr/>
          <p:nvPr/>
        </p:nvSpPr>
        <p:spPr>
          <a:xfrm>
            <a:off x="6357518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300521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26099" y="2219980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缺点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69101" y="2743200"/>
            <a:ext cx="2438400" cy="3865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延迟较高 </a:t>
            </a:r>
            <a:r>
              <a:rPr lang="en-US" altLang="zh-CN" sz="16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/ </a:t>
            </a:r>
            <a:r>
              <a:rPr lang="zh-CN" altLang="en-US" sz="160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速度较慢</a:t>
            </a:r>
            <a:endParaRPr lang="zh-CN" altLang="en-US" sz="1600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237269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180271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237267" y="2219980"/>
            <a:ext cx="28178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Paper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相关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248851" y="2743200"/>
            <a:ext cx="2438400" cy="11435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在</a:t>
            </a:r>
            <a:r>
              <a:rPr lang="en-US" altLang="zh-TW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23</a:t>
            </a:r>
            <a:r>
              <a:rPr lang="zh-TW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年被人做了很多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，不过现在仍然可以讲故事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8AAA2BC-31E2-44C9-9EFB-113124942C85}"/>
              </a:ext>
            </a:extLst>
          </p:cNvPr>
          <p:cNvSpPr txBox="1"/>
          <p:nvPr/>
        </p:nvSpPr>
        <p:spPr>
          <a:xfrm>
            <a:off x="667203" y="2772771"/>
            <a:ext cx="2563981" cy="29440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多个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协作，不同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都可以是一个不同角色、专门负责某一领域的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。形式可以是多个不同的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LLM+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不同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Prompt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、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CLIP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模型、基于规则的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Agent…</a:t>
            </a:r>
            <a:endParaRPr lang="zh-CN" altLang="en-US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82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9">
            <a:extLst>
              <a:ext uri="{FF2B5EF4-FFF2-40B4-BE49-F238E27FC236}">
                <a16:creationId xmlns:a16="http://schemas.microsoft.com/office/drawing/2014/main" id="{437EE4CE-80C7-458C-8B37-3659BD62FECD}"/>
              </a:ext>
            </a:extLst>
          </p:cNvPr>
          <p:cNvGrpSpPr/>
          <p:nvPr/>
        </p:nvGrpSpPr>
        <p:grpSpPr>
          <a:xfrm>
            <a:off x="93234" y="66424"/>
            <a:ext cx="11779781" cy="763068"/>
            <a:chOff x="1454908" y="4488724"/>
            <a:chExt cx="4837968" cy="343450"/>
          </a:xfrm>
        </p:grpSpPr>
        <p:sp>
          <p:nvSpPr>
            <p:cNvPr id="8" name="矩形: 圓角 10">
              <a:extLst>
                <a:ext uri="{FF2B5EF4-FFF2-40B4-BE49-F238E27FC236}">
                  <a16:creationId xmlns:a16="http://schemas.microsoft.com/office/drawing/2014/main" id="{0F01E6DF-08ED-4191-8B0D-4D7A4D98E8B9}"/>
                </a:ext>
              </a:extLst>
            </p:cNvPr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字方塊 12">
              <a:extLst>
                <a:ext uri="{FF2B5EF4-FFF2-40B4-BE49-F238E27FC236}">
                  <a16:creationId xmlns:a16="http://schemas.microsoft.com/office/drawing/2014/main" id="{9BDDCAA0-9D4C-4AA0-902A-D4E34E3D01D2}"/>
                </a:ext>
              </a:extLst>
            </p:cNvPr>
            <p:cNvSpPr txBox="1"/>
            <p:nvPr/>
          </p:nvSpPr>
          <p:spPr>
            <a:xfrm>
              <a:off x="1547624" y="4534254"/>
              <a:ext cx="4745252" cy="29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一个</a:t>
              </a:r>
              <a:r>
                <a:rPr lang="en-US" altLang="zh-CN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Multi-Agent</a:t>
              </a:r>
              <a:r>
                <a:rPr lang="zh-CN" altLang="en-US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的</a:t>
              </a:r>
              <a:r>
                <a:rPr lang="en-US" altLang="zh-CN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pipeline</a:t>
              </a:r>
              <a:endParaRPr lang="zh-CN" altLang="en-US" sz="3000" b="1" dirty="0">
                <a:solidFill>
                  <a:srgbClr val="FF0000"/>
                </a:solidFill>
                <a:latin typeface="Misans" panose="00000800000000000000" pitchFamily="2" charset="-122"/>
                <a:ea typeface="Misans" panose="000008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21CFD42-53E1-4EFD-8AE3-20C57FB1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34" y="1021009"/>
            <a:ext cx="8866137" cy="566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5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9">
            <a:extLst>
              <a:ext uri="{FF2B5EF4-FFF2-40B4-BE49-F238E27FC236}">
                <a16:creationId xmlns:a16="http://schemas.microsoft.com/office/drawing/2014/main" id="{9621988C-483A-497F-9E12-3741DA2CE3D9}"/>
              </a:ext>
            </a:extLst>
          </p:cNvPr>
          <p:cNvSpPr txBox="1"/>
          <p:nvPr/>
        </p:nvSpPr>
        <p:spPr>
          <a:xfrm>
            <a:off x="1489891" y="5911661"/>
            <a:ext cx="921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CN" sz="3000" dirty="0">
                <a:latin typeface="字由文艺黑" panose="02010600030101010101" charset="-122"/>
                <a:ea typeface="字由文艺黑" panose="02010600030101010101" charset="-122"/>
                <a:hlinkClick r:id="rId3"/>
              </a:rPr>
              <a:t>http</a:t>
            </a:r>
            <a:r>
              <a:rPr lang="en-US" altLang="zh-CN" sz="3000" dirty="0">
                <a:latin typeface="字由文艺黑" panose="02010600030101010101" charset="-122"/>
                <a:ea typeface="字由文艺黑" panose="02010600030101010101" charset="-122"/>
                <a:hlinkClick r:id="rId3"/>
              </a:rPr>
              <a:t>s</a:t>
            </a:r>
            <a:r>
              <a:rPr lang="en-HK" altLang="zh-CN" sz="3000" dirty="0">
                <a:latin typeface="字由文艺黑" panose="02010600030101010101" charset="-122"/>
                <a:ea typeface="字由文艺黑" panose="02010600030101010101" charset="-122"/>
                <a:hlinkClick r:id="rId3"/>
              </a:rPr>
              <a:t>://arxiv.org/abs/2409.02977</a:t>
            </a:r>
            <a:endParaRPr lang="zh-CN" altLang="en-US" sz="3000" dirty="0">
              <a:latin typeface="字由文艺黑" panose="02010600030101010101" charset="-122"/>
              <a:ea typeface="字由文艺黑" panose="02010600030101010101" charset="-122"/>
            </a:endParaRPr>
          </a:p>
        </p:txBody>
      </p:sp>
      <p:grpSp>
        <p:nvGrpSpPr>
          <p:cNvPr id="7" name="群組 9">
            <a:extLst>
              <a:ext uri="{FF2B5EF4-FFF2-40B4-BE49-F238E27FC236}">
                <a16:creationId xmlns:a16="http://schemas.microsoft.com/office/drawing/2014/main" id="{437EE4CE-80C7-458C-8B37-3659BD62FECD}"/>
              </a:ext>
            </a:extLst>
          </p:cNvPr>
          <p:cNvGrpSpPr/>
          <p:nvPr/>
        </p:nvGrpSpPr>
        <p:grpSpPr>
          <a:xfrm>
            <a:off x="93234" y="66424"/>
            <a:ext cx="11779781" cy="763068"/>
            <a:chOff x="1454908" y="4488724"/>
            <a:chExt cx="4837968" cy="343450"/>
          </a:xfrm>
        </p:grpSpPr>
        <p:sp>
          <p:nvSpPr>
            <p:cNvPr id="8" name="矩形: 圓角 10">
              <a:extLst>
                <a:ext uri="{FF2B5EF4-FFF2-40B4-BE49-F238E27FC236}">
                  <a16:creationId xmlns:a16="http://schemas.microsoft.com/office/drawing/2014/main" id="{0F01E6DF-08ED-4191-8B0D-4D7A4D98E8B9}"/>
                </a:ext>
              </a:extLst>
            </p:cNvPr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字方塊 12">
              <a:extLst>
                <a:ext uri="{FF2B5EF4-FFF2-40B4-BE49-F238E27FC236}">
                  <a16:creationId xmlns:a16="http://schemas.microsoft.com/office/drawing/2014/main" id="{9BDDCAA0-9D4C-4AA0-902A-D4E34E3D01D2}"/>
                </a:ext>
              </a:extLst>
            </p:cNvPr>
            <p:cNvSpPr txBox="1"/>
            <p:nvPr/>
          </p:nvSpPr>
          <p:spPr>
            <a:xfrm>
              <a:off x="1547624" y="4534254"/>
              <a:ext cx="4745252" cy="29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一个</a:t>
              </a:r>
              <a:r>
                <a:rPr lang="en-US" altLang="zh-CN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Multi-Agent</a:t>
              </a:r>
              <a:r>
                <a:rPr lang="zh-CN" altLang="en-US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的</a:t>
              </a:r>
              <a:r>
                <a:rPr lang="en-US" altLang="zh-CN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pipeline</a:t>
              </a:r>
              <a:endParaRPr lang="zh-CN" altLang="en-US" sz="3000" b="1" dirty="0">
                <a:solidFill>
                  <a:srgbClr val="FF0000"/>
                </a:solidFill>
                <a:latin typeface="Misans" panose="00000800000000000000" pitchFamily="2" charset="-122"/>
                <a:ea typeface="Misans" panose="000008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12A3BD8B-FC04-43F5-9D17-055F8C53B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704" y="1170844"/>
            <a:ext cx="5887116" cy="45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7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/>
          <p:cNvSpPr/>
          <p:nvPr/>
        </p:nvSpPr>
        <p:spPr>
          <a:xfrm>
            <a:off x="1703070" y="1959952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7615" y="3117364"/>
            <a:ext cx="2986335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400" b="0" i="0" dirty="0">
                <a:solidFill>
                  <a:srgbClr val="000000"/>
                </a:solidFill>
                <a:effectLst/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字由文艺黑" panose="00020600040101010101" pitchFamily="18" charset="-122"/>
                <a:ea typeface="字由文艺黑" panose="00020600040101010101" pitchFamily="18" charset="-122"/>
              </a:rPr>
              <a:t>是什么</a:t>
            </a:r>
            <a:endParaRPr lang="en-GB" altLang="zh-CN" sz="2400" b="0" i="0" dirty="0">
              <a:solidFill>
                <a:srgbClr val="000000"/>
              </a:solidFill>
              <a:effectLst/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453380" y="1959952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26235" y="3155298"/>
            <a:ext cx="2327910" cy="4247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的实现</a:t>
            </a:r>
          </a:p>
        </p:txBody>
      </p:sp>
      <p:sp>
        <p:nvSpPr>
          <p:cNvPr id="13" name="椭圆 12"/>
          <p:cNvSpPr/>
          <p:nvPr/>
        </p:nvSpPr>
        <p:spPr>
          <a:xfrm>
            <a:off x="9371330" y="1959952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28050" y="3160507"/>
            <a:ext cx="2578100" cy="7571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知识的学习与相关</a:t>
            </a:r>
            <a:r>
              <a:rPr lang="en-US" altLang="zh-CN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Paper</a:t>
            </a:r>
            <a:endParaRPr lang="zh-CN" altLang="en-US" sz="2160" b="1" dirty="0">
              <a:gradFill flip="none"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8100000" scaled="1"/>
                <a:tileRect/>
              </a:gra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703070" y="4252854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14221" y="5296794"/>
            <a:ext cx="1950720" cy="10895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altLang="zh-CN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charset="-122"/>
                <a:ea typeface="字由文艺黑" panose="00020600040101010101" charset="-122"/>
              </a:rPr>
              <a:t>Agentic</a:t>
            </a:r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charset="-122"/>
                <a:ea typeface="字由文艺黑" panose="00020600040101010101" charset="-122"/>
              </a:rPr>
              <a:t>工作近期热点、怎么讲故事</a:t>
            </a:r>
          </a:p>
        </p:txBody>
      </p:sp>
      <p:sp>
        <p:nvSpPr>
          <p:cNvPr id="19" name="椭圆 18"/>
          <p:cNvSpPr/>
          <p:nvPr/>
        </p:nvSpPr>
        <p:spPr>
          <a:xfrm>
            <a:off x="5453380" y="4377110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38299" y="5372271"/>
            <a:ext cx="1950720" cy="10895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结合多模态、</a:t>
            </a:r>
            <a:r>
              <a:rPr lang="en-US" altLang="zh-CN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Multi-Agent</a:t>
            </a:r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的</a:t>
            </a:r>
            <a:r>
              <a:rPr lang="en-US" altLang="zh-CN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sz="216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做法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11699E9-D641-485D-A539-1EC80332BF40}"/>
              </a:ext>
            </a:extLst>
          </p:cNvPr>
          <p:cNvSpPr/>
          <p:nvPr/>
        </p:nvSpPr>
        <p:spPr>
          <a:xfrm>
            <a:off x="9371330" y="4405254"/>
            <a:ext cx="891540" cy="891540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8100000" scaled="1"/>
            <a:tileRect/>
          </a:gradFill>
          <a:ln w="1397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397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zh-CN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1502B76-CE99-4952-9BBC-2ECE7EF9DCAA}"/>
              </a:ext>
            </a:extLst>
          </p:cNvPr>
          <p:cNvSpPr txBox="1"/>
          <p:nvPr/>
        </p:nvSpPr>
        <p:spPr>
          <a:xfrm>
            <a:off x="8528050" y="5576662"/>
            <a:ext cx="2726801" cy="4154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100" b="1" dirty="0">
                <a:latin typeface="字由文艺黑" panose="00020600040101010101" pitchFamily="18" charset="-122"/>
                <a:ea typeface="字由文艺黑" panose="00020600040101010101" pitchFamily="18" charset="-122"/>
              </a:rPr>
              <a:t>其他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9667FE9-3C80-4876-8631-09BCD97CDBC9}"/>
              </a:ext>
            </a:extLst>
          </p:cNvPr>
          <p:cNvSpPr/>
          <p:nvPr/>
        </p:nvSpPr>
        <p:spPr>
          <a:xfrm>
            <a:off x="4285969" y="342606"/>
            <a:ext cx="3232432" cy="8254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dirty="0">
                <a:solidFill>
                  <a:schemeClr val="tx1"/>
                </a:solidFill>
                <a:latin typeface="汉仪超级战甲W" panose="00020600040101010101" pitchFamily="18" charset="-122"/>
                <a:ea typeface="汉仪超级战甲W" panose="00020600040101010101" pitchFamily="18" charset="-122"/>
              </a:rPr>
              <a:t>讲座大纲</a:t>
            </a:r>
            <a:endParaRPr lang="en-US" altLang="zh-CN" sz="3000" dirty="0">
              <a:solidFill>
                <a:schemeClr val="tx1"/>
              </a:solidFill>
              <a:latin typeface="汉仪超级战甲W" panose="00020600040101010101" pitchFamily="18" charset="-122"/>
              <a:ea typeface="汉仪超级战甲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A91BF138-14DB-4C0A-A8B4-762487B3C5FA}"/>
              </a:ext>
            </a:extLst>
          </p:cNvPr>
          <p:cNvSpPr txBox="1"/>
          <p:nvPr/>
        </p:nvSpPr>
        <p:spPr>
          <a:xfrm>
            <a:off x="1489890" y="5892593"/>
            <a:ext cx="9212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CN" sz="3000" dirty="0">
                <a:latin typeface="字由文艺黑" panose="02010600030101010101" charset="-122"/>
                <a:ea typeface="字由文艺黑" panose="02010600030101010101" charset="-122"/>
                <a:hlinkClick r:id="rId2"/>
              </a:rPr>
              <a:t>http</a:t>
            </a:r>
            <a:r>
              <a:rPr lang="en-US" altLang="zh-CN" sz="3000" dirty="0">
                <a:latin typeface="字由文艺黑" panose="02010600030101010101" charset="-122"/>
                <a:ea typeface="字由文艺黑" panose="02010600030101010101" charset="-122"/>
                <a:hlinkClick r:id="rId2"/>
              </a:rPr>
              <a:t>s</a:t>
            </a:r>
            <a:r>
              <a:rPr lang="en-HK" altLang="zh-CN" sz="3000" dirty="0">
                <a:latin typeface="字由文艺黑" panose="02010600030101010101" charset="-122"/>
                <a:ea typeface="字由文艺黑" panose="02010600030101010101" charset="-122"/>
                <a:hlinkClick r:id="rId2"/>
              </a:rPr>
              <a:t>://arxiv.org/abs/2501.06322</a:t>
            </a:r>
            <a:r>
              <a:rPr lang="en-HK" altLang="zh-CN" sz="3000" dirty="0">
                <a:latin typeface="字由文艺黑" panose="02010600030101010101" charset="-122"/>
                <a:ea typeface="字由文艺黑" panose="02010600030101010101" charset="-122"/>
              </a:rPr>
              <a:t> </a:t>
            </a:r>
            <a:endParaRPr lang="zh-CN" altLang="en-US" sz="3000" dirty="0">
              <a:latin typeface="字由文艺黑" panose="02010600030101010101" charset="-122"/>
              <a:ea typeface="字由文艺黑" panose="02010600030101010101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22918-E7E7-4ED7-BA82-1AAEF0C4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11" y="1229598"/>
            <a:ext cx="7925415" cy="4656689"/>
          </a:xfrm>
          <a:prstGeom prst="rect">
            <a:avLst/>
          </a:prstGeom>
        </p:spPr>
      </p:pic>
      <p:grpSp>
        <p:nvGrpSpPr>
          <p:cNvPr id="6" name="群組 9">
            <a:extLst>
              <a:ext uri="{FF2B5EF4-FFF2-40B4-BE49-F238E27FC236}">
                <a16:creationId xmlns:a16="http://schemas.microsoft.com/office/drawing/2014/main" id="{577EE747-7F67-4608-93F4-49B96271C86D}"/>
              </a:ext>
            </a:extLst>
          </p:cNvPr>
          <p:cNvGrpSpPr/>
          <p:nvPr/>
        </p:nvGrpSpPr>
        <p:grpSpPr>
          <a:xfrm>
            <a:off x="93234" y="66424"/>
            <a:ext cx="11779781" cy="763068"/>
            <a:chOff x="1454908" y="4488724"/>
            <a:chExt cx="4837968" cy="343450"/>
          </a:xfrm>
        </p:grpSpPr>
        <p:sp>
          <p:nvSpPr>
            <p:cNvPr id="7" name="矩形: 圓角 10">
              <a:extLst>
                <a:ext uri="{FF2B5EF4-FFF2-40B4-BE49-F238E27FC236}">
                  <a16:creationId xmlns:a16="http://schemas.microsoft.com/office/drawing/2014/main" id="{B8F3D1EA-3897-47BD-A7E8-F6DA45C95F3E}"/>
                </a:ext>
              </a:extLst>
            </p:cNvPr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字方塊 12">
              <a:extLst>
                <a:ext uri="{FF2B5EF4-FFF2-40B4-BE49-F238E27FC236}">
                  <a16:creationId xmlns:a16="http://schemas.microsoft.com/office/drawing/2014/main" id="{0D78184F-9942-4C60-9E2C-C24FFBA38E67}"/>
                </a:ext>
              </a:extLst>
            </p:cNvPr>
            <p:cNvSpPr txBox="1"/>
            <p:nvPr/>
          </p:nvSpPr>
          <p:spPr>
            <a:xfrm>
              <a:off x="1547624" y="4534254"/>
              <a:ext cx="4745252" cy="29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一个</a:t>
              </a:r>
              <a:r>
                <a:rPr lang="en-US" altLang="zh-CN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Multi-Agent</a:t>
              </a:r>
              <a:r>
                <a:rPr lang="zh-CN" altLang="en-US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的</a:t>
              </a:r>
              <a:r>
                <a:rPr lang="en-US" altLang="zh-CN" sz="3000" b="1" dirty="0">
                  <a:solidFill>
                    <a:srgbClr val="FF0000"/>
                  </a:solidFill>
                  <a:latin typeface="Misans" panose="00000800000000000000" pitchFamily="2" charset="-122"/>
                  <a:ea typeface="Misans" panose="00000800000000000000" pitchFamily="2" charset="-122"/>
                </a:rPr>
                <a:t>pipeline</a:t>
              </a:r>
              <a:endParaRPr lang="zh-CN" altLang="en-US" sz="3000" b="1" dirty="0">
                <a:solidFill>
                  <a:srgbClr val="FF0000"/>
                </a:solidFill>
                <a:latin typeface="Misans" panose="00000800000000000000" pitchFamily="2" charset="-122"/>
                <a:ea typeface="Misans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23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2F2F2">
                  <a:alpha val="97000"/>
                </a:srgbClr>
              </a:gs>
              <a:gs pos="100000">
                <a:srgbClr val="F2F2F2">
                  <a:alpha val="9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9200" y="397999"/>
            <a:ext cx="97536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sz="4000" b="1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相关的其他内容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5692140"/>
            <a:ext cx="12192000" cy="3429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7378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67942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3123" y="2236851"/>
            <a:ext cx="24384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AI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会议审稿</a:t>
            </a:r>
          </a:p>
        </p:txBody>
      </p:sp>
      <p:sp>
        <p:nvSpPr>
          <p:cNvPr id="12" name="矩形 11"/>
          <p:cNvSpPr/>
          <p:nvPr/>
        </p:nvSpPr>
        <p:spPr>
          <a:xfrm>
            <a:off x="4722115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71823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15408" y="2236851"/>
            <a:ext cx="2761183" cy="49244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6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做实验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733696" y="2743200"/>
            <a:ext cx="2563981" cy="361021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找一个清晰明确可量度、公认度高的指标。以翻译任务为例子，</a:t>
            </a:r>
            <a:r>
              <a:rPr lang="en-US" altLang="zh-CN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Metrics</a:t>
            </a:r>
            <a:r>
              <a:rPr lang="zh-CN" altLang="en-US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有</a:t>
            </a:r>
            <a:r>
              <a:rPr lang="en-US" altLang="zh-CN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BLEU</a:t>
            </a:r>
            <a:r>
              <a:rPr lang="zh-CN" altLang="en-US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、</a:t>
            </a:r>
            <a:r>
              <a:rPr lang="en-US" altLang="zh-CN" sz="1800" dirty="0" err="1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sCOMET</a:t>
            </a:r>
            <a:r>
              <a:rPr lang="zh-CN" altLang="en-US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、</a:t>
            </a:r>
            <a:r>
              <a:rPr lang="en-US" altLang="zh-CN" sz="1800" dirty="0" err="1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dCOMET</a:t>
            </a:r>
            <a:r>
              <a:rPr lang="zh-CN" altLang="en-US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等等。有</a:t>
            </a:r>
            <a:r>
              <a:rPr lang="en-US" altLang="zh-CN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How2</a:t>
            </a:r>
            <a:r>
              <a:rPr lang="zh-CN" altLang="en-US" sz="1800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等多模态数据集。</a:t>
            </a:r>
            <a:endParaRPr lang="en-US" altLang="zh-CN" sz="1800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>
              <a:lnSpc>
                <a:spcPct val="130000"/>
              </a:lnSpc>
            </a:pPr>
            <a:endParaRPr lang="en-US" altLang="zh-CN" sz="1800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>
              <a:lnSpc>
                <a:spcPct val="130000"/>
              </a:lnSpc>
            </a:pPr>
            <a:endParaRPr lang="zh-CN" altLang="en-US" sz="1800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endParaRPr lang="zh-CN" altLang="en-US" dirty="0">
              <a:solidFill>
                <a:srgbClr val="505050"/>
              </a:solidFill>
              <a:latin typeface="字由文艺黑" panose="00020600040101010101" charset="-122"/>
              <a:ea typeface="字由文艺黑" panose="0002060004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38438" y="2400300"/>
            <a:ext cx="18288" cy="32918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469858" y="5640705"/>
            <a:ext cx="137160" cy="137160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18967" y="2219980"/>
            <a:ext cx="281787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b="1" dirty="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8100000" scaled="1"/>
                  <a:tileRect/>
                </a:gradFill>
                <a:latin typeface="字由文艺黑" panose="00020600040101010101" pitchFamily="18" charset="-122"/>
                <a:ea typeface="字由文艺黑" panose="00020600040101010101" pitchFamily="18" charset="-122"/>
              </a:rPr>
              <a:t>其他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723871" y="2773311"/>
            <a:ext cx="2438400" cy="3304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NIPS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要会讲故事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也会需要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微调</a:t>
            </a:r>
            <a:endParaRPr lang="en-US" altLang="zh-CN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Agent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通常都比较产品化，投稿时可能需要有</a:t>
            </a:r>
            <a:r>
              <a:rPr lang="en-US" altLang="zh-CN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Demo</a:t>
            </a:r>
            <a:r>
              <a:rPr lang="zh-CN" altLang="en-US" dirty="0">
                <a:solidFill>
                  <a:srgbClr val="505050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视频，可能需要附上在线体验链接</a:t>
            </a:r>
            <a:endParaRPr lang="en-US" altLang="zh-CN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  <a:p>
            <a:pPr>
              <a:lnSpc>
                <a:spcPct val="130000"/>
              </a:lnSpc>
            </a:pPr>
            <a:endParaRPr lang="en-US" altLang="zh-CN" dirty="0">
              <a:solidFill>
                <a:srgbClr val="505050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26918CB-C572-4CB9-AC2D-A0E7CE42F3D0}"/>
              </a:ext>
            </a:extLst>
          </p:cNvPr>
          <p:cNvSpPr txBox="1"/>
          <p:nvPr/>
        </p:nvSpPr>
        <p:spPr>
          <a:xfrm>
            <a:off x="1101623" y="2743200"/>
            <a:ext cx="2438400" cy="70660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505050"/>
                </a:solidFill>
                <a:latin typeface="字由文艺黑" panose="00020600040101010101" charset="-122"/>
                <a:ea typeface="字由文艺黑" panose="00020600040101010101" charset="-122"/>
              </a:rPr>
              <a:t>没中不能说明什么，中了也不能说明什么（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E3AAAF3-DA01-49E4-871D-28D28F23B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83" b="16848"/>
          <a:stretch/>
        </p:blipFill>
        <p:spPr>
          <a:xfrm flipH="1">
            <a:off x="-857250" y="0"/>
            <a:ext cx="13194392" cy="6858000"/>
          </a:xfrm>
          <a:prstGeom prst="rect">
            <a:avLst/>
          </a:prstGeom>
          <a:scene3d>
            <a:camera prst="orthographicFront">
              <a:rot lat="0" lon="299993" rev="0"/>
            </a:camera>
            <a:lightRig rig="threePt" dir="t"/>
          </a:scene3d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A1B1A83E-A567-4F90-B452-2EDDF484ECFD}"/>
              </a:ext>
            </a:extLst>
          </p:cNvPr>
          <p:cNvSpPr txBox="1"/>
          <p:nvPr/>
        </p:nvSpPr>
        <p:spPr>
          <a:xfrm>
            <a:off x="5990010" y="3098401"/>
            <a:ext cx="6453122" cy="336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>
              <a:lnSpc>
                <a:spcPct val="90000"/>
              </a:lnSpc>
              <a:spcAft>
                <a:spcPts val="600"/>
              </a:spcAft>
            </a:pPr>
            <a:r>
              <a:rPr lang="zh-CN" altLang="en-US" sz="4000" dirty="0">
                <a:latin typeface="MiSans Heavy" panose="00000A00000000000000" pitchFamily="2" charset="-122"/>
                <a:ea typeface="MiSans Heavy" panose="00000A00000000000000" pitchFamily="2" charset="-122"/>
              </a:rPr>
              <a:t>本次讲座的内容</a:t>
            </a:r>
            <a:r>
              <a:rPr lang="en-US" altLang="zh-CN" sz="4000" dirty="0">
                <a:latin typeface="MiSans Heavy" panose="00000A00000000000000" pitchFamily="2" charset="-122"/>
                <a:ea typeface="MiSans Heavy" panose="00000A00000000000000" pitchFamily="2" charset="-122"/>
              </a:rPr>
              <a:t>(</a:t>
            </a:r>
            <a:r>
              <a:rPr lang="zh-CN" altLang="en-US" sz="4000" dirty="0">
                <a:latin typeface="MiSans Heavy" panose="00000A00000000000000" pitchFamily="2" charset="-122"/>
                <a:ea typeface="MiSans Heavy" panose="00000A00000000000000" pitchFamily="2" charset="-122"/>
              </a:rPr>
              <a:t>文字版</a:t>
            </a:r>
            <a:r>
              <a:rPr lang="en-US" altLang="zh-CN" sz="4000" dirty="0">
                <a:latin typeface="MiSans Heavy" panose="00000A00000000000000" pitchFamily="2" charset="-122"/>
                <a:ea typeface="MiSans Heavy" panose="00000A00000000000000" pitchFamily="2" charset="-122"/>
              </a:rPr>
              <a:t>)</a:t>
            </a:r>
            <a:r>
              <a:rPr lang="zh-CN" altLang="en-US" sz="4000" dirty="0">
                <a:latin typeface="MiSans Heavy" panose="00000A00000000000000" pitchFamily="2" charset="-122"/>
                <a:ea typeface="MiSans Heavy" panose="00000A00000000000000" pitchFamily="2" charset="-122"/>
              </a:rPr>
              <a:t>：</a:t>
            </a:r>
            <a:r>
              <a:rPr lang="en-US" altLang="zh-CN" sz="4000" dirty="0">
                <a:latin typeface="MiSans Heavy" panose="00000A00000000000000" pitchFamily="2" charset="-122"/>
                <a:ea typeface="MiSans Heavy" panose="00000A00000000000000" pitchFamily="2" charset="-122"/>
                <a:hlinkClick r:id="rId3"/>
              </a:rPr>
              <a:t>www.seleixi.com</a:t>
            </a:r>
            <a:r>
              <a:rPr lang="en-US" altLang="zh-CN" sz="4000" dirty="0">
                <a:latin typeface="MiSans Heavy" panose="00000A00000000000000" pitchFamily="2" charset="-122"/>
                <a:ea typeface="MiSans Heavy" panose="00000A00000000000000" pitchFamily="2" charset="-122"/>
              </a:rPr>
              <a:t>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722B17-1606-4F4C-896A-E2BD130704A8}"/>
              </a:ext>
            </a:extLst>
          </p:cNvPr>
          <p:cNvSpPr/>
          <p:nvPr/>
        </p:nvSpPr>
        <p:spPr>
          <a:xfrm>
            <a:off x="-1007220" y="-406402"/>
            <a:ext cx="7103220" cy="795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B6A102-8221-475A-8F58-B5F92101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6" y="678542"/>
            <a:ext cx="4480261" cy="578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07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視訊 5" title="電波">
            <a:hlinkClick r:id="" action="ppaction://media"/>
            <a:extLst>
              <a:ext uri="{FF2B5EF4-FFF2-40B4-BE49-F238E27FC236}">
                <a16:creationId xmlns:a16="http://schemas.microsoft.com/office/drawing/2014/main" id="{BC539E45-8150-3E8B-4474-75DE05463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CDC1E00-BAEB-6299-67AD-1B49BA4F51DC}"/>
              </a:ext>
            </a:extLst>
          </p:cNvPr>
          <p:cNvSpPr txBox="1"/>
          <p:nvPr/>
        </p:nvSpPr>
        <p:spPr>
          <a:xfrm>
            <a:off x="2663969" y="2987069"/>
            <a:ext cx="68640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5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MiSans Heavy" panose="00000A00000000000000" pitchFamily="2" charset="-122"/>
                <a:ea typeface="MiSans Heavy" panose="00000A00000000000000" pitchFamily="2" charset="-122"/>
              </a:rPr>
              <a:t>Thanks For Watching</a:t>
            </a:r>
            <a:endParaRPr lang="zh-CN" altLang="en-US" sz="45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2C9A931-352A-915E-6899-C4E5A80422E5}"/>
              </a:ext>
            </a:extLst>
          </p:cNvPr>
          <p:cNvSpPr/>
          <p:nvPr/>
        </p:nvSpPr>
        <p:spPr>
          <a:xfrm>
            <a:off x="-501651" y="-260351"/>
            <a:ext cx="13195300" cy="737870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2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AD2FB-5421-4A37-879F-2B2012FDF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976" y="-463550"/>
            <a:ext cx="14077951" cy="8763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-908304" y="1581686"/>
            <a:ext cx="6181344" cy="252376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altLang="zh-CN" sz="15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5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92688" y="1974971"/>
            <a:ext cx="7315200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6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简单地理解 </a:t>
            </a:r>
            <a:r>
              <a:rPr lang="en-US" altLang="zh-CN" sz="6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Agent</a:t>
            </a:r>
            <a:endParaRPr lang="zh-CN" altLang="en-US" sz="60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46830" y="3365500"/>
            <a:ext cx="5627370" cy="23598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是指利用大语言模型（如 </a:t>
            </a:r>
            <a:r>
              <a:rPr lang="en-US" altLang="zh-CN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GPT </a:t>
            </a:r>
            <a:r>
              <a:rPr lang="zh-CN" altLang="en-US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系列）构建的智能系统。他相对于传统的软件来说，会用到大模型的能力，并且会通过微调 </a:t>
            </a:r>
            <a:r>
              <a:rPr lang="en-US" altLang="zh-CN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/ </a:t>
            </a:r>
            <a:r>
              <a:rPr lang="zh-CN" altLang="en-US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一些规则 </a:t>
            </a:r>
            <a:r>
              <a:rPr lang="en-US" altLang="zh-CN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/ </a:t>
            </a:r>
            <a:r>
              <a:rPr lang="zh-CN" altLang="en-US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适应的手段来在这个领域表现地比传统软件更出色</a:t>
            </a:r>
            <a:endParaRPr lang="en-US" altLang="zh-CN" sz="2105" cap="all" dirty="0">
              <a:solidFill>
                <a:srgbClr val="FFFF00"/>
              </a:solidFill>
              <a:latin typeface="字由文艺黑" panose="00020600040101010101" charset="-122"/>
              <a:ea typeface="字由文艺黑" panose="0002060004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翻译软件</a:t>
            </a:r>
            <a:endParaRPr lang="en-US" altLang="zh-CN" sz="2105" cap="all" dirty="0">
              <a:solidFill>
                <a:srgbClr val="FFFF00"/>
              </a:solidFill>
              <a:latin typeface="字由文艺黑" panose="00020600040101010101" charset="-122"/>
              <a:ea typeface="字由文艺黑" panose="0002060004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105" cap="all" dirty="0">
                <a:solidFill>
                  <a:srgbClr val="FFFF00"/>
                </a:solidFill>
                <a:latin typeface="字由文艺黑" panose="00020600040101010101" charset="-122"/>
                <a:ea typeface="字由文艺黑" panose="00020600040101010101" charset="-122"/>
              </a:rPr>
              <a:t>客服软件</a:t>
            </a:r>
            <a:endParaRPr lang="en-US" altLang="zh-CN" sz="2105" cap="all" dirty="0">
              <a:solidFill>
                <a:srgbClr val="FFFF00"/>
              </a:solidFill>
              <a:latin typeface="字由文艺黑" panose="00020600040101010101" charset="-122"/>
              <a:ea typeface="字由文艺黑" panose="00020600040101010101" charset="-122"/>
            </a:endParaRPr>
          </a:p>
        </p:txBody>
      </p:sp>
      <p:grpSp>
        <p:nvGrpSpPr>
          <p:cNvPr id="21" name="群組 9"/>
          <p:cNvGrpSpPr/>
          <p:nvPr/>
        </p:nvGrpSpPr>
        <p:grpSpPr>
          <a:xfrm>
            <a:off x="-1263903" y="113932"/>
            <a:ext cx="5607303" cy="806976"/>
            <a:chOff x="257333" y="4488724"/>
            <a:chExt cx="4745252" cy="350661"/>
          </a:xfrm>
        </p:grpSpPr>
        <p:sp>
          <p:nvSpPr>
            <p:cNvPr id="22" name="矩形: 圓角 10"/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字方塊 12"/>
            <p:cNvSpPr txBox="1"/>
            <p:nvPr/>
          </p:nvSpPr>
          <p:spPr>
            <a:xfrm>
              <a:off x="257333" y="4524914"/>
              <a:ext cx="4745252" cy="31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</a:t>
              </a:r>
              <a:r>
                <a:rPr lang="en-US" altLang="zh-CN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Agent</a:t>
              </a:r>
              <a:endParaRPr lang="zh-CN" altLang="en-US" sz="3200" b="1" dirty="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0" y="3017520"/>
            <a:ext cx="7315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692144" y="3017520"/>
            <a:ext cx="7680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erged_add_music_720p">
            <a:hlinkClick r:id="" action="ppaction://media"/>
            <a:extLst>
              <a:ext uri="{FF2B5EF4-FFF2-40B4-BE49-F238E27FC236}">
                <a16:creationId xmlns:a16="http://schemas.microsoft.com/office/drawing/2014/main" id="{6549D63E-C549-4E14-AC42-9095DBCF18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6702" y="5022295"/>
            <a:ext cx="2756849" cy="15507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hero-animation-lg-315ab307b8a1">
            <a:hlinkClick r:id="" action="ppaction://media"/>
            <a:extLst>
              <a:ext uri="{FF2B5EF4-FFF2-40B4-BE49-F238E27FC236}">
                <a16:creationId xmlns:a16="http://schemas.microsoft.com/office/drawing/2014/main" id="{47889363-ABE5-439B-8366-22D93A1DAF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4147" y="5049181"/>
            <a:ext cx="2580302" cy="15238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1416A2B-7B33-4592-A3FC-BFDF25E3D63C}"/>
              </a:ext>
            </a:extLst>
          </p:cNvPr>
          <p:cNvSpPr/>
          <p:nvPr/>
        </p:nvSpPr>
        <p:spPr>
          <a:xfrm>
            <a:off x="-1151751" y="-657225"/>
            <a:ext cx="15316200" cy="9150349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4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Why StarCraft 2 is going free-to-play - Polyg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erged_add_music_720p">
            <a:hlinkClick r:id="" action="ppaction://media"/>
            <a:extLst>
              <a:ext uri="{FF2B5EF4-FFF2-40B4-BE49-F238E27FC236}">
                <a16:creationId xmlns:a16="http://schemas.microsoft.com/office/drawing/2014/main" id="{04B2BD2D-1C1D-4155-B1B5-4EB316D2C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3903" y="-483573"/>
            <a:ext cx="15159816" cy="852739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-908304" y="1581686"/>
            <a:ext cx="6181344" cy="252376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altLang="zh-CN" sz="158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58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2688" y="1974971"/>
            <a:ext cx="7315200" cy="1015663"/>
          </a:xfrm>
          <a:prstGeom prst="rect">
            <a:avLst/>
          </a:prstGeom>
          <a:noFill/>
          <a:effectLst/>
        </p:spPr>
        <p:txBody>
          <a:bodyPr vert="horz" rtlCol="0">
            <a:spAutoFit/>
          </a:bodyPr>
          <a:lstStyle/>
          <a:p>
            <a:r>
              <a:rPr lang="en-US" altLang="zh-CN" sz="6000" b="1" dirty="0" err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OmniParser</a:t>
            </a:r>
            <a:endParaRPr lang="zh-CN" altLang="en-US" sz="60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3017520"/>
            <a:ext cx="731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692144" y="3017520"/>
            <a:ext cx="76809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057904" y="3416789"/>
            <a:ext cx="7315200" cy="4163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zh-CN" altLang="en-US" sz="2105" cap="all" dirty="0">
              <a:solidFill>
                <a:srgbClr val="FFFF00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5024" y="3416789"/>
            <a:ext cx="7315200" cy="10641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105" cap="all" dirty="0">
                <a:latin typeface="字由文艺黑" panose="00020600040101010101" charset="-122"/>
                <a:ea typeface="字由文艺黑" panose="00020600040101010101" charset="-122"/>
              </a:rPr>
              <a:t>一款通用的屏幕解析工具，能够将用户界面（</a:t>
            </a:r>
            <a:r>
              <a:rPr lang="en-US" altLang="zh-CN" sz="2105" cap="all" dirty="0">
                <a:latin typeface="字由文艺黑" panose="00020600040101010101" charset="-122"/>
                <a:ea typeface="字由文艺黑" panose="00020600040101010101" charset="-122"/>
              </a:rPr>
              <a:t>UI</a:t>
            </a:r>
            <a:r>
              <a:rPr lang="zh-CN" altLang="en-US" sz="2105" cap="all" dirty="0">
                <a:latin typeface="字由文艺黑" panose="00020600040101010101" charset="-122"/>
                <a:ea typeface="字由文艺黑" panose="00020600040101010101" charset="-122"/>
              </a:rPr>
              <a:t>）截图转换为结构化格式，从而提升现有的基于大语言模型（</a:t>
            </a:r>
            <a:r>
              <a:rPr lang="en-US" altLang="zh-CN" sz="2105" cap="all" dirty="0">
                <a:latin typeface="字由文艺黑" panose="00020600040101010101" charset="-122"/>
                <a:ea typeface="字由文艺黑" panose="00020600040101010101" charset="-122"/>
              </a:rPr>
              <a:t>LLM</a:t>
            </a:r>
            <a:r>
              <a:rPr lang="zh-CN" altLang="en-US" sz="2105" cap="all" dirty="0">
                <a:latin typeface="字由文艺黑" panose="00020600040101010101" charset="-122"/>
                <a:ea typeface="字由文艺黑" panose="00020600040101010101" charset="-122"/>
              </a:rPr>
              <a:t>）的</a:t>
            </a:r>
            <a:r>
              <a:rPr lang="en-US" altLang="zh-CN" sz="2105" cap="all" dirty="0">
                <a:latin typeface="字由文艺黑" panose="00020600040101010101" charset="-122"/>
                <a:ea typeface="字由文艺黑" panose="00020600040101010101" charset="-122"/>
              </a:rPr>
              <a:t>UI </a:t>
            </a:r>
            <a:r>
              <a:rPr lang="zh-CN" altLang="en-US" sz="2105" cap="all" dirty="0">
                <a:latin typeface="字由文艺黑" panose="00020600040101010101" charset="-122"/>
                <a:ea typeface="字由文艺黑" panose="00020600040101010101" charset="-122"/>
              </a:rPr>
              <a:t>代理能力。</a:t>
            </a:r>
          </a:p>
        </p:txBody>
      </p:sp>
      <p:grpSp>
        <p:nvGrpSpPr>
          <p:cNvPr id="16" name="群組 9">
            <a:extLst>
              <a:ext uri="{FF2B5EF4-FFF2-40B4-BE49-F238E27FC236}">
                <a16:creationId xmlns:a16="http://schemas.microsoft.com/office/drawing/2014/main" id="{7E86D83F-A68C-46CB-991F-A936621D7878}"/>
              </a:ext>
            </a:extLst>
          </p:cNvPr>
          <p:cNvGrpSpPr/>
          <p:nvPr/>
        </p:nvGrpSpPr>
        <p:grpSpPr>
          <a:xfrm>
            <a:off x="-1263903" y="113932"/>
            <a:ext cx="5607303" cy="806976"/>
            <a:chOff x="257333" y="4488724"/>
            <a:chExt cx="4745252" cy="350661"/>
          </a:xfrm>
        </p:grpSpPr>
        <p:sp>
          <p:nvSpPr>
            <p:cNvPr id="17" name="矩形: 圓角 10">
              <a:extLst>
                <a:ext uri="{FF2B5EF4-FFF2-40B4-BE49-F238E27FC236}">
                  <a16:creationId xmlns:a16="http://schemas.microsoft.com/office/drawing/2014/main" id="{7F4286AE-84E0-47D1-881F-6C686BD1C07B}"/>
                </a:ext>
              </a:extLst>
            </p:cNvPr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字方塊 12">
              <a:extLst>
                <a:ext uri="{FF2B5EF4-FFF2-40B4-BE49-F238E27FC236}">
                  <a16:creationId xmlns:a16="http://schemas.microsoft.com/office/drawing/2014/main" id="{1EF496CD-796B-431A-BEE2-A3EFAA3661A1}"/>
                </a:ext>
              </a:extLst>
            </p:cNvPr>
            <p:cNvSpPr txBox="1"/>
            <p:nvPr/>
          </p:nvSpPr>
          <p:spPr>
            <a:xfrm>
              <a:off x="257333" y="4524914"/>
              <a:ext cx="4745252" cy="31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</a:t>
              </a:r>
              <a:r>
                <a:rPr lang="en-US" altLang="zh-CN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Agent</a:t>
              </a:r>
              <a:endParaRPr lang="zh-CN" altLang="en-US" sz="3200" b="1" dirty="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hero-animation-lg-315ab307b8a1">
            <a:hlinkClick r:id="" action="ppaction://media"/>
            <a:extLst>
              <a:ext uri="{FF2B5EF4-FFF2-40B4-BE49-F238E27FC236}">
                <a16:creationId xmlns:a16="http://schemas.microsoft.com/office/drawing/2014/main" id="{C6804A46-C19A-437B-B52A-7B889C2C0D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1022" y="5049181"/>
            <a:ext cx="2580302" cy="15238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Why StarCraft 2 is going free-to-play - Polyg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erged_add_music_720p">
            <a:hlinkClick r:id="" action="ppaction://media"/>
            <a:extLst>
              <a:ext uri="{FF2B5EF4-FFF2-40B4-BE49-F238E27FC236}">
                <a16:creationId xmlns:a16="http://schemas.microsoft.com/office/drawing/2014/main" id="{04B2BD2D-1C1D-4155-B1B5-4EB316D2C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7803" y="0"/>
            <a:ext cx="15159816" cy="852739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-2242312" y="5397413"/>
            <a:ext cx="6181344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100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00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3017520"/>
            <a:ext cx="731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057904" y="3416789"/>
            <a:ext cx="7315200" cy="4163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zh-CN" altLang="en-US" sz="2105" cap="all" dirty="0">
              <a:solidFill>
                <a:srgbClr val="FFFF00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grpSp>
        <p:nvGrpSpPr>
          <p:cNvPr id="16" name="群組 9">
            <a:extLst>
              <a:ext uri="{FF2B5EF4-FFF2-40B4-BE49-F238E27FC236}">
                <a16:creationId xmlns:a16="http://schemas.microsoft.com/office/drawing/2014/main" id="{7E86D83F-A68C-46CB-991F-A936621D7878}"/>
              </a:ext>
            </a:extLst>
          </p:cNvPr>
          <p:cNvGrpSpPr/>
          <p:nvPr/>
        </p:nvGrpSpPr>
        <p:grpSpPr>
          <a:xfrm>
            <a:off x="-1263903" y="113932"/>
            <a:ext cx="5607303" cy="806976"/>
            <a:chOff x="257333" y="4488724"/>
            <a:chExt cx="4745252" cy="350661"/>
          </a:xfrm>
        </p:grpSpPr>
        <p:sp>
          <p:nvSpPr>
            <p:cNvPr id="17" name="矩形: 圓角 10">
              <a:extLst>
                <a:ext uri="{FF2B5EF4-FFF2-40B4-BE49-F238E27FC236}">
                  <a16:creationId xmlns:a16="http://schemas.microsoft.com/office/drawing/2014/main" id="{7F4286AE-84E0-47D1-881F-6C686BD1C07B}"/>
                </a:ext>
              </a:extLst>
            </p:cNvPr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字方塊 12">
              <a:extLst>
                <a:ext uri="{FF2B5EF4-FFF2-40B4-BE49-F238E27FC236}">
                  <a16:creationId xmlns:a16="http://schemas.microsoft.com/office/drawing/2014/main" id="{1EF496CD-796B-431A-BEE2-A3EFAA3661A1}"/>
                </a:ext>
              </a:extLst>
            </p:cNvPr>
            <p:cNvSpPr txBox="1"/>
            <p:nvPr/>
          </p:nvSpPr>
          <p:spPr>
            <a:xfrm>
              <a:off x="257333" y="4524914"/>
              <a:ext cx="4745252" cy="31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</a:t>
              </a:r>
              <a:r>
                <a:rPr lang="en-US" altLang="zh-CN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Agent</a:t>
              </a:r>
              <a:endParaRPr lang="zh-CN" altLang="en-US" sz="3200" b="1" dirty="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hero-animation-lg-315ab307b8a1">
            <a:hlinkClick r:id="" action="ppaction://media"/>
            <a:extLst>
              <a:ext uri="{FF2B5EF4-FFF2-40B4-BE49-F238E27FC236}">
                <a16:creationId xmlns:a16="http://schemas.microsoft.com/office/drawing/2014/main" id="{C6804A46-C19A-437B-B52A-7B889C2C0D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1698" y="5287824"/>
            <a:ext cx="2580302" cy="152384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052B864-F551-4A12-B449-8820DF2BFF91}"/>
              </a:ext>
            </a:extLst>
          </p:cNvPr>
          <p:cNvSpPr/>
          <p:nvPr/>
        </p:nvSpPr>
        <p:spPr>
          <a:xfrm>
            <a:off x="7715504" y="3850999"/>
            <a:ext cx="5892800" cy="3398975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73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verwatch 2 Gameplay Trailer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76" y="-400164"/>
            <a:ext cx="12471400" cy="836058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ero-animation-lg-315ab307b8a1">
            <a:hlinkClick r:id="" action="ppaction://media"/>
            <a:extLst>
              <a:ext uri="{FF2B5EF4-FFF2-40B4-BE49-F238E27FC236}">
                <a16:creationId xmlns:a16="http://schemas.microsoft.com/office/drawing/2014/main" id="{9C2E4769-BD5F-4A30-B1A6-6451142E5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8595" y="-535198"/>
            <a:ext cx="14636347" cy="86437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592688" y="1974971"/>
            <a:ext cx="7315200" cy="101566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altLang="zh-CN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Copilot / Cursor</a:t>
            </a:r>
            <a:endParaRPr lang="zh-CN" alt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3017520"/>
            <a:ext cx="7315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692144" y="3017520"/>
            <a:ext cx="7680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932174" y="3416789"/>
            <a:ext cx="7315200" cy="41626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zh-CN" altLang="en-US" sz="2105" cap="al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自动代码补全、交互式代码生成、代码理解的端对端</a:t>
            </a:r>
            <a:r>
              <a:rPr lang="en-US" altLang="zh-CN" sz="2105" cap="al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Agent</a:t>
            </a:r>
            <a:endParaRPr lang="zh-CN" altLang="en-US" sz="2105" cap="all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grpSp>
        <p:nvGrpSpPr>
          <p:cNvPr id="13" name="群組 9">
            <a:extLst>
              <a:ext uri="{FF2B5EF4-FFF2-40B4-BE49-F238E27FC236}">
                <a16:creationId xmlns:a16="http://schemas.microsoft.com/office/drawing/2014/main" id="{7DA9B131-4353-455E-B659-0493E0F21455}"/>
              </a:ext>
            </a:extLst>
          </p:cNvPr>
          <p:cNvGrpSpPr/>
          <p:nvPr/>
        </p:nvGrpSpPr>
        <p:grpSpPr>
          <a:xfrm>
            <a:off x="-1263903" y="113932"/>
            <a:ext cx="5607303" cy="806976"/>
            <a:chOff x="257333" y="4488724"/>
            <a:chExt cx="4745252" cy="350661"/>
          </a:xfrm>
        </p:grpSpPr>
        <p:sp>
          <p:nvSpPr>
            <p:cNvPr id="14" name="矩形: 圓角 10">
              <a:extLst>
                <a:ext uri="{FF2B5EF4-FFF2-40B4-BE49-F238E27FC236}">
                  <a16:creationId xmlns:a16="http://schemas.microsoft.com/office/drawing/2014/main" id="{02D1F2C9-3A93-4F3F-9415-2D6024C55279}"/>
                </a:ext>
              </a:extLst>
            </p:cNvPr>
            <p:cNvSpPr/>
            <p:nvPr/>
          </p:nvSpPr>
          <p:spPr>
            <a:xfrm>
              <a:off x="1454908" y="4488724"/>
              <a:ext cx="2350103" cy="335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字方塊 12">
              <a:extLst>
                <a:ext uri="{FF2B5EF4-FFF2-40B4-BE49-F238E27FC236}">
                  <a16:creationId xmlns:a16="http://schemas.microsoft.com/office/drawing/2014/main" id="{6ECDEBA2-1DE8-423D-BAD9-019CCCDED9B0}"/>
                </a:ext>
              </a:extLst>
            </p:cNvPr>
            <p:cNvSpPr txBox="1"/>
            <p:nvPr/>
          </p:nvSpPr>
          <p:spPr>
            <a:xfrm>
              <a:off x="257333" y="4524914"/>
              <a:ext cx="4745252" cy="314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</a:t>
              </a:r>
              <a:r>
                <a:rPr lang="en-US" altLang="zh-CN" sz="3200" b="1" dirty="0">
                  <a:solidFill>
                    <a:srgbClr val="505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Agent</a:t>
              </a:r>
              <a:endParaRPr lang="zh-CN" altLang="en-US" sz="3200" b="1" dirty="0">
                <a:solidFill>
                  <a:srgbClr val="505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F14623F7-8085-4291-B0B6-8C4043824678}"/>
              </a:ext>
            </a:extLst>
          </p:cNvPr>
          <p:cNvSpPr txBox="1"/>
          <p:nvPr/>
        </p:nvSpPr>
        <p:spPr>
          <a:xfrm>
            <a:off x="-968250" y="2006128"/>
            <a:ext cx="618134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15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E7ADCB8-1B83-4BAC-B5CF-60FD8036EE12}"/>
              </a:ext>
            </a:extLst>
          </p:cNvPr>
          <p:cNvSpPr/>
          <p:nvPr/>
        </p:nvSpPr>
        <p:spPr>
          <a:xfrm>
            <a:off x="-3287778" y="-1680224"/>
            <a:ext cx="17186939" cy="12545656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ero-animation-lg-315ab307b8a1">
            <a:hlinkClick r:id="" action="ppaction://media"/>
            <a:extLst>
              <a:ext uri="{FF2B5EF4-FFF2-40B4-BE49-F238E27FC236}">
                <a16:creationId xmlns:a16="http://schemas.microsoft.com/office/drawing/2014/main" id="{6998F5EF-903C-4940-93C0-47098236E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32950"/>
            <a:ext cx="12547342" cy="74100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9925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0113D31-B74B-4B85-AEE6-5BB10B1F6315}"/>
              </a:ext>
            </a:extLst>
          </p:cNvPr>
          <p:cNvSpPr/>
          <p:nvPr/>
        </p:nvSpPr>
        <p:spPr>
          <a:xfrm>
            <a:off x="-438150" y="-685800"/>
            <a:ext cx="13601700" cy="499110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75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F13A0B-972F-44F7-A9AF-7C612E46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9966" y="-1367588"/>
            <a:ext cx="9583632" cy="907771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069D694-B10D-4A80-9B34-827BB1BB51C1}"/>
              </a:ext>
            </a:extLst>
          </p:cNvPr>
          <p:cNvSpPr/>
          <p:nvPr/>
        </p:nvSpPr>
        <p:spPr>
          <a:xfrm>
            <a:off x="3914496" y="1288550"/>
            <a:ext cx="4315104" cy="25763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Heavy" panose="00000A00000000000000" pitchFamily="2" charset="-122"/>
              <a:ea typeface="MiSans Heavy" panose="00000A00000000000000" pitchFamily="2" charset="-122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1C70AD2-5D8B-49CA-A44E-0CA62FE9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692" y="1020552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5000" kern="1200" dirty="0">
                <a:solidFill>
                  <a:srgbClr val="080808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Agent</a:t>
            </a:r>
            <a:r>
              <a:rPr lang="zh-CN" altLang="en-US" sz="5000" kern="1200" dirty="0">
                <a:solidFill>
                  <a:srgbClr val="080808"/>
                </a:solidFill>
                <a:latin typeface="MiSans Heavy" panose="00000A00000000000000" pitchFamily="2" charset="-122"/>
                <a:ea typeface="MiSans Heavy" panose="00000A00000000000000" pitchFamily="2" charset="-122"/>
              </a:rPr>
              <a:t>流程</a:t>
            </a:r>
          </a:p>
        </p:txBody>
      </p:sp>
      <p:pic>
        <p:nvPicPr>
          <p:cNvPr id="10" name="Picture 4" descr="100,000+ 最精彩的公司图片· 100% 免费下载· Pexels 素材图片">
            <a:extLst>
              <a:ext uri="{FF2B5EF4-FFF2-40B4-BE49-F238E27FC236}">
                <a16:creationId xmlns:a16="http://schemas.microsoft.com/office/drawing/2014/main" id="{380B5834-DA9B-4416-AF58-A758550C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5" b="98525" l="800" r="96600">
                        <a14:foregroundMark x1="78400" y1="94985" x2="78400" y2="94985"/>
                        <a14:foregroundMark x1="44400" y1="88791" x2="38800" y2="88496"/>
                        <a14:foregroundMark x1="17200" y1="90855" x2="13600" y2="82596"/>
                        <a14:foregroundMark x1="10400" y1="64012" x2="10000" y2="35398"/>
                        <a14:foregroundMark x1="10000" y1="24779" x2="15000" y2="9735"/>
                        <a14:foregroundMark x1="9200" y1="9440" x2="9200" y2="9440"/>
                        <a14:foregroundMark x1="10400" y1="5310" x2="5000" y2="42478"/>
                        <a14:foregroundMark x1="5000" y1="42478" x2="12600" y2="82891"/>
                        <a14:foregroundMark x1="7200" y1="77286" x2="55800" y2="92035"/>
                        <a14:foregroundMark x1="55800" y1="92035" x2="89600" y2="95870"/>
                        <a14:foregroundMark x1="91200" y1="84956" x2="95600" y2="97050"/>
                        <a14:foregroundMark x1="95000" y1="80826" x2="87400" y2="95575"/>
                        <a14:foregroundMark x1="87400" y1="95575" x2="84800" y2="97050"/>
                        <a14:foregroundMark x1="96600" y1="87316" x2="79200" y2="97345"/>
                        <a14:foregroundMark x1="68000" y1="94690" x2="38800" y2="92035"/>
                        <a14:foregroundMark x1="66800" y1="92625" x2="88800" y2="90855"/>
                        <a14:foregroundMark x1="86400" y1="80826" x2="88000" y2="93805"/>
                        <a14:foregroundMark x1="70400" y1="77286" x2="55200" y2="84071"/>
                        <a14:foregroundMark x1="54400" y1="73746" x2="31600" y2="79351"/>
                        <a14:foregroundMark x1="10200" y1="82006" x2="3200" y2="81416"/>
                        <a14:foregroundMark x1="5400" y1="64307" x2="5600" y2="96165"/>
                        <a14:foregroundMark x1="5200" y1="35398" x2="6400" y2="9440"/>
                        <a14:foregroundMark x1="8800" y1="5015" x2="17200" y2="4130"/>
                        <a14:foregroundMark x1="16600" y1="3835" x2="2800" y2="9735"/>
                        <a14:foregroundMark x1="3800" y1="10029" x2="7600" y2="41298"/>
                        <a14:foregroundMark x1="13600" y1="73156" x2="39000" y2="93215"/>
                        <a14:foregroundMark x1="19000" y1="88791" x2="28600" y2="92625"/>
                        <a14:foregroundMark x1="19200" y1="66077" x2="800" y2="80826"/>
                        <a14:foregroundMark x1="12600" y1="55752" x2="5600" y2="66077"/>
                        <a14:foregroundMark x1="85200" y1="84366" x2="92800" y2="98525"/>
                        <a14:foregroundMark x1="90200" y1="78171" x2="93200" y2="95575"/>
                        <a14:foregroundMark x1="90000" y1="86431" x2="94400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2217" y="-2098341"/>
            <a:ext cx="10808996" cy="99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高楼大厦图片素材-高楼大厦图片大全-高楼大厦高清图片素材-高楼大厦未来素材">
            <a:extLst>
              <a:ext uri="{FF2B5EF4-FFF2-40B4-BE49-F238E27FC236}">
                <a16:creationId xmlns:a16="http://schemas.microsoft.com/office/drawing/2014/main" id="{953C842F-33DB-4F4B-BAFC-EB427EC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2" b="89614" l="2500" r="90000">
                        <a14:foregroundMark x1="4875" y1="30435" x2="5000" y2="67633"/>
                        <a14:foregroundMark x1="6500" y1="48309" x2="7125" y2="78744"/>
                        <a14:foregroundMark x1="7125" y1="78744" x2="7625" y2="81159"/>
                        <a14:foregroundMark x1="13375" y1="76812" x2="17750" y2="83333"/>
                        <a14:foregroundMark x1="11375" y1="81401" x2="2500" y2="84300"/>
                        <a14:foregroundMark x1="32875" y1="81159" x2="36125" y2="83092"/>
                        <a14:foregroundMark x1="42500" y1="81159" x2="46125" y2="79710"/>
                        <a14:foregroundMark x1="47250" y1="74396" x2="46875" y2="71981"/>
                        <a14:foregroundMark x1="58250" y1="51691" x2="58250" y2="51691"/>
                        <a14:foregroundMark x1="61125" y1="39372" x2="61375" y2="40097"/>
                        <a14:foregroundMark x1="59500" y1="50483" x2="60000" y2="58696"/>
                        <a14:foregroundMark x1="56000" y1="45894" x2="57750" y2="56280"/>
                        <a14:foregroundMark x1="64250" y1="35990" x2="65750" y2="44686"/>
                        <a14:foregroundMark x1="65625" y1="74155" x2="63375" y2="81159"/>
                        <a14:foregroundMark x1="56750" y1="88647" x2="56000" y2="88647"/>
                        <a14:foregroundMark x1="60750" y1="26570" x2="56250" y2="26812"/>
                        <a14:foregroundMark x1="56125" y1="26087" x2="54000" y2="28502"/>
                        <a14:foregroundMark x1="57000" y1="26570" x2="54500" y2="26570"/>
                        <a14:foregroundMark x1="52750" y1="28502" x2="50750" y2="31159"/>
                        <a14:foregroundMark x1="59875" y1="23671" x2="60500" y2="24155"/>
                        <a14:foregroundMark x1="63000" y1="25845" x2="63000" y2="25845"/>
                        <a14:foregroundMark x1="64625" y1="84783" x2="64875" y2="87681"/>
                        <a14:foregroundMark x1="66875" y1="84058" x2="62875" y2="86957"/>
                        <a14:foregroundMark x1="60500" y1="86957" x2="58500" y2="87198"/>
                        <a14:foregroundMark x1="64375" y1="81401" x2="67875" y2="8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28" y="2286705"/>
            <a:ext cx="12979501" cy="671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37881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27C8C331-0D56-4F86-AD44-8D684335E25E}"/>
              </a:ext>
            </a:extLst>
          </p:cNvPr>
          <p:cNvSpPr/>
          <p:nvPr/>
        </p:nvSpPr>
        <p:spPr>
          <a:xfrm>
            <a:off x="-438150" y="-685800"/>
            <a:ext cx="13639054" cy="691515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75000">
                <a:schemeClr val="accent4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字由文艺黑" panose="00020600040101010101" pitchFamily="18" charset="-122"/>
              <a:ea typeface="字由文艺黑" panose="00020600040101010101" pitchFamily="18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4D0AF19-DC16-437F-9C9C-1AC62F0FE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7816" y="-69445"/>
            <a:ext cx="9583632" cy="907771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482F7DE-53C9-4770-A913-F729C95813A6}"/>
              </a:ext>
            </a:extLst>
          </p:cNvPr>
          <p:cNvSpPr/>
          <p:nvPr/>
        </p:nvSpPr>
        <p:spPr>
          <a:xfrm>
            <a:off x="6351922" y="1790699"/>
            <a:ext cx="3208516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客服软件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69D694-B10D-4A80-9B34-827BB1BB51C1}"/>
              </a:ext>
            </a:extLst>
          </p:cNvPr>
          <p:cNvSpPr/>
          <p:nvPr/>
        </p:nvSpPr>
        <p:spPr>
          <a:xfrm>
            <a:off x="2686050" y="1790700"/>
            <a:ext cx="3241677" cy="33688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27000">
              <a:schemeClr val="accent1"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500" dirty="0">
                <a:solidFill>
                  <a:schemeClr val="tx1"/>
                </a:solidFill>
                <a:latin typeface="字由文艺黑" panose="00020600040101010101" pitchFamily="18" charset="-122"/>
                <a:ea typeface="字由文艺黑" panose="00020600040101010101" pitchFamily="18" charset="-122"/>
              </a:rPr>
              <a:t>翻译软件</a:t>
            </a:r>
          </a:p>
        </p:txBody>
      </p:sp>
      <p:pic>
        <p:nvPicPr>
          <p:cNvPr id="10" name="Picture 4" descr="100,000+ 最精彩的公司图片· 100% 免费下载· Pexels 素材图片">
            <a:extLst>
              <a:ext uri="{FF2B5EF4-FFF2-40B4-BE49-F238E27FC236}">
                <a16:creationId xmlns:a16="http://schemas.microsoft.com/office/drawing/2014/main" id="{380B5834-DA9B-4416-AF58-A758550C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5" b="98525" l="800" r="96600">
                        <a14:foregroundMark x1="78400" y1="94985" x2="78400" y2="94985"/>
                        <a14:foregroundMark x1="44400" y1="88791" x2="38800" y2="88496"/>
                        <a14:foregroundMark x1="17200" y1="90855" x2="13600" y2="82596"/>
                        <a14:foregroundMark x1="10400" y1="64012" x2="10000" y2="35398"/>
                        <a14:foregroundMark x1="10000" y1="24779" x2="15000" y2="9735"/>
                        <a14:foregroundMark x1="9200" y1="9440" x2="9200" y2="9440"/>
                        <a14:foregroundMark x1="10400" y1="5310" x2="5000" y2="42478"/>
                        <a14:foregroundMark x1="5000" y1="42478" x2="12600" y2="82891"/>
                        <a14:foregroundMark x1="7200" y1="77286" x2="55800" y2="92035"/>
                        <a14:foregroundMark x1="55800" y1="92035" x2="89600" y2="95870"/>
                        <a14:foregroundMark x1="91200" y1="84956" x2="95600" y2="97050"/>
                        <a14:foregroundMark x1="95000" y1="80826" x2="87400" y2="95575"/>
                        <a14:foregroundMark x1="87400" y1="95575" x2="84800" y2="97050"/>
                        <a14:foregroundMark x1="96600" y1="87316" x2="79200" y2="97345"/>
                        <a14:foregroundMark x1="68000" y1="94690" x2="38800" y2="92035"/>
                        <a14:foregroundMark x1="66800" y1="92625" x2="88800" y2="90855"/>
                        <a14:foregroundMark x1="86400" y1="80826" x2="88000" y2="93805"/>
                        <a14:foregroundMark x1="70400" y1="77286" x2="55200" y2="84071"/>
                        <a14:foregroundMark x1="54400" y1="73746" x2="31600" y2="79351"/>
                        <a14:foregroundMark x1="10200" y1="82006" x2="3200" y2="81416"/>
                        <a14:foregroundMark x1="5400" y1="64307" x2="5600" y2="96165"/>
                        <a14:foregroundMark x1="5200" y1="35398" x2="6400" y2="9440"/>
                        <a14:foregroundMark x1="8800" y1="5015" x2="17200" y2="4130"/>
                        <a14:foregroundMark x1="16600" y1="3835" x2="2800" y2="9735"/>
                        <a14:foregroundMark x1="3800" y1="10029" x2="7600" y2="41298"/>
                        <a14:foregroundMark x1="13600" y1="73156" x2="39000" y2="93215"/>
                        <a14:foregroundMark x1="19000" y1="88791" x2="28600" y2="92625"/>
                        <a14:foregroundMark x1="19200" y1="66077" x2="800" y2="80826"/>
                        <a14:foregroundMark x1="12600" y1="55752" x2="5600" y2="66077"/>
                        <a14:foregroundMark x1="85200" y1="84366" x2="92800" y2="98525"/>
                        <a14:foregroundMark x1="90200" y1="78171" x2="93200" y2="95575"/>
                        <a14:foregroundMark x1="90000" y1="86431" x2="94400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3496" y="-645153"/>
            <a:ext cx="11067422" cy="102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高楼大厦图片素材-高楼大厦图片大全-高楼大厦高清图片素材-高楼大厦未来素材">
            <a:extLst>
              <a:ext uri="{FF2B5EF4-FFF2-40B4-BE49-F238E27FC236}">
                <a16:creationId xmlns:a16="http://schemas.microsoft.com/office/drawing/2014/main" id="{953C842F-33DB-4F4B-BAFC-EB427EC5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89614" l="2500" r="90000">
                        <a14:foregroundMark x1="4875" y1="30435" x2="5000" y2="67633"/>
                        <a14:foregroundMark x1="6500" y1="48309" x2="7125" y2="78744"/>
                        <a14:foregroundMark x1="7125" y1="78744" x2="7625" y2="81159"/>
                        <a14:foregroundMark x1="13375" y1="76812" x2="17750" y2="83333"/>
                        <a14:foregroundMark x1="11375" y1="81401" x2="2500" y2="84300"/>
                        <a14:foregroundMark x1="32875" y1="81159" x2="36125" y2="83092"/>
                        <a14:foregroundMark x1="42500" y1="81159" x2="46125" y2="79710"/>
                        <a14:foregroundMark x1="47250" y1="74396" x2="46875" y2="71981"/>
                        <a14:foregroundMark x1="58250" y1="51691" x2="58250" y2="51691"/>
                        <a14:foregroundMark x1="61125" y1="39372" x2="61375" y2="40097"/>
                        <a14:foregroundMark x1="59500" y1="50483" x2="60000" y2="58696"/>
                        <a14:foregroundMark x1="56000" y1="45894" x2="57750" y2="56280"/>
                        <a14:foregroundMark x1="64250" y1="35990" x2="65750" y2="44686"/>
                        <a14:foregroundMark x1="65625" y1="74155" x2="63375" y2="81159"/>
                        <a14:foregroundMark x1="56750" y1="88647" x2="56000" y2="88647"/>
                        <a14:foregroundMark x1="60750" y1="26570" x2="56250" y2="26812"/>
                        <a14:foregroundMark x1="56125" y1="26087" x2="54000" y2="28502"/>
                        <a14:foregroundMark x1="57000" y1="26570" x2="54500" y2="26570"/>
                        <a14:foregroundMark x1="52750" y1="28502" x2="50750" y2="31159"/>
                        <a14:foregroundMark x1="59875" y1="23671" x2="60500" y2="24155"/>
                        <a14:foregroundMark x1="63000" y1="25845" x2="63000" y2="25845"/>
                        <a14:foregroundMark x1="64625" y1="84783" x2="64875" y2="87681"/>
                        <a14:foregroundMark x1="66875" y1="84058" x2="62875" y2="86957"/>
                        <a14:foregroundMark x1="60500" y1="86957" x2="58500" y2="87198"/>
                        <a14:foregroundMark x1="64375" y1="81401" x2="67875" y2="8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4" y="3943350"/>
            <a:ext cx="12979501" cy="62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A62C772-7F47-D327-99B9-4A7864D2BF57}"/>
              </a:ext>
            </a:extLst>
          </p:cNvPr>
          <p:cNvCxnSpPr>
            <a:cxnSpLocks/>
          </p:cNvCxnSpPr>
          <p:nvPr/>
        </p:nvCxnSpPr>
        <p:spPr>
          <a:xfrm>
            <a:off x="-3059818" y="1981200"/>
            <a:ext cx="1981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1CC90C3-2668-4F0F-B8F2-C15EDC82D7F8}"/>
              </a:ext>
            </a:extLst>
          </p:cNvPr>
          <p:cNvSpPr txBox="1"/>
          <p:nvPr/>
        </p:nvSpPr>
        <p:spPr>
          <a:xfrm>
            <a:off x="-13459662" y="174581"/>
            <a:ext cx="2278088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6500" b="1" dirty="0">
                <a:latin typeface="字由文艺黑" panose="00020600040101010101" pitchFamily="18" charset="-122"/>
                <a:ea typeface="字由文艺黑" panose="00020600040101010101" pitchFamily="18" charset="-122"/>
              </a:rPr>
              <a:t>简单理解的例子</a:t>
            </a:r>
          </a:p>
        </p:txBody>
      </p:sp>
    </p:spTree>
    <p:extLst>
      <p:ext uri="{BB962C8B-B14F-4D97-AF65-F5344CB8AC3E}">
        <p14:creationId xmlns:p14="http://schemas.microsoft.com/office/powerpoint/2010/main" val="274211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5939</TotalTime>
  <Words>550</Words>
  <Application>Microsoft Office PowerPoint</Application>
  <PresentationFormat>宽屏</PresentationFormat>
  <Paragraphs>95</Paragraphs>
  <Slides>23</Slides>
  <Notes>15</Notes>
  <HiddenSlides>0</HiddenSlides>
  <MMClips>10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MiSans Heavy</vt:lpstr>
      <vt:lpstr>Misans</vt:lpstr>
      <vt:lpstr>微软雅黑</vt:lpstr>
      <vt:lpstr>等线 Light</vt:lpstr>
      <vt:lpstr>Arial</vt:lpstr>
      <vt:lpstr>字由文艺黑</vt:lpstr>
      <vt:lpstr>等线</vt:lpstr>
      <vt:lpstr>汉仪超级战甲W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Agent流程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SeleiXi Guo</dc:creator>
  <cp:lastModifiedBy>SeleiXi Guo</cp:lastModifiedBy>
  <cp:revision>397</cp:revision>
  <dcterms:created xsi:type="dcterms:W3CDTF">2025-02-02T12:49:29Z</dcterms:created>
  <dcterms:modified xsi:type="dcterms:W3CDTF">2025-04-21T08:49:29Z</dcterms:modified>
</cp:coreProperties>
</file>