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307" r:id="rId3"/>
    <p:sldId id="270" r:id="rId4"/>
    <p:sldId id="271" r:id="rId5"/>
    <p:sldId id="295" r:id="rId6"/>
    <p:sldId id="312" r:id="rId7"/>
    <p:sldId id="273" r:id="rId8"/>
    <p:sldId id="314" r:id="rId9"/>
    <p:sldId id="313" r:id="rId10"/>
    <p:sldId id="310" r:id="rId11"/>
    <p:sldId id="299" r:id="rId12"/>
    <p:sldId id="301" r:id="rId13"/>
    <p:sldId id="296" r:id="rId14"/>
    <p:sldId id="298" r:id="rId15"/>
    <p:sldId id="284" r:id="rId16"/>
    <p:sldId id="316" r:id="rId17"/>
    <p:sldId id="300" r:id="rId18"/>
    <p:sldId id="265" r:id="rId19"/>
    <p:sldId id="318" r:id="rId20"/>
    <p:sldId id="292" r:id="rId21"/>
    <p:sldId id="294" r:id="rId22"/>
    <p:sldId id="258" r:id="rId23"/>
  </p:sldIdLst>
  <p:sldSz cx="12192000" cy="6858000"/>
  <p:notesSz cx="6858000" cy="9144000"/>
  <p:embeddedFontLst>
    <p:embeddedFont>
      <p:font typeface="Misans" panose="00000800000000000000" charset="-122"/>
      <p:bold r:id="rId25"/>
    </p:embeddedFont>
    <p:embeddedFont>
      <p:font typeface="MiSans Heavy" panose="00000A00000000000000" charset="-122"/>
      <p:bold r:id="rId26"/>
    </p:embeddedFont>
    <p:embeddedFont>
      <p:font typeface="字由文艺黑" panose="00020600040101010101" pitchFamily="18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汉仪吉金体W" panose="00020600040101010101" charset="-122"/>
      <p:regular r:id="rId30"/>
    </p:embeddedFont>
    <p:embeddedFont>
      <p:font typeface="汉仪超级战甲W" panose="00020600040101010101" charset="-122"/>
      <p:regular r:id="rId31"/>
    </p:embeddedFon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 autoAdjust="0"/>
    <p:restoredTop sz="86426" autoAdjust="0"/>
  </p:normalViewPr>
  <p:slideViewPr>
    <p:cSldViewPr snapToGrid="0">
      <p:cViewPr varScale="1">
        <p:scale>
          <a:sx n="121" d="100"/>
          <a:sy n="121" d="100"/>
        </p:scale>
        <p:origin x="259" y="96"/>
      </p:cViewPr>
      <p:guideLst/>
    </p:cSldViewPr>
  </p:slideViewPr>
  <p:outlineViewPr>
    <p:cViewPr>
      <p:scale>
        <a:sx n="33" d="100"/>
        <a:sy n="33" d="100"/>
      </p:scale>
      <p:origin x="0" y="-133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2B512AA-020C-4FDD-8995-F871C2D71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21DD50-119C-4188-8677-9B149AE7E9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9E1E8-459A-4BA9-9E58-61089EFDC94B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38604FC6-9B06-4F8B-815C-C2DD2C53F3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33BA088E-AA51-4C0D-AAD7-3C1D84164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062599-43E9-4F62-9B54-313B096171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528F96-10A6-4907-909A-95BDCCBB4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D3CD-8B2A-4635-98CB-54A566A9F0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6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39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F517B-FD65-4142-83DB-27F172DA418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99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5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21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4006C-6173-41D2-9E31-F699AE35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3FDC6F4-68F6-40D9-B362-C6FD0D0CC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027B40-80FA-4E42-A515-F9C56054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4BCE9B-AD9C-4E0C-96EC-710D36E8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D71878-AE5D-43BF-B8CD-406AE10A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3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99264E-9DCA-479C-A319-EE900A23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5DCA85-A3F8-404E-9DC0-352E15FD3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FAC787-A48D-4154-8658-C3EAA158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7790EB-1651-4594-9D8C-F74D8752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9BCF9-E688-456E-B6FD-A568FCAD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2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44EB4E-953A-475B-89B9-A056F1704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55C342-ABB9-4935-894B-BB022059E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8A16E9-FC9B-49E8-9F2C-EF845DC3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74E9F-350C-413B-AEC4-3A4ADBD7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3F3C37-9A80-460D-B3BD-59D34096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21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06F29-EBB3-44A5-A04A-5E23294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2EE6-433F-4DB8-BD3A-2459A0938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C070F9-8DA4-44AE-81FD-3D3E9987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10CE13-69DE-40E5-9575-25BA9109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016A3D-4551-406A-A974-E4E09CB8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3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34D3C-4534-417D-96EF-7B2835B6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9C4BCA-7FF5-4ECE-8DB8-50B1CF49E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87368-0358-4BD8-A38A-FB66425E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70F43D-9A46-4FEC-9B99-839B1278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610373-5701-400E-9A25-78F262EA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79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684AC8-BE63-4928-AFC9-3DE5237F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9AB38F-77FD-44B5-AAC6-8E395D88B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5BB3EC-1A50-4ACC-9ACC-0E355795E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8E1D85-59FB-43FE-AD11-B47FF32A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A23BFB-FCC5-49EB-910A-F2C38DC9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1EBCF-1DE6-43E8-B9B0-8BE4FD2F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3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075DC-10A4-4210-80E7-C82CDF66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5884A-2AF4-4758-B39A-DD718B69D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DCDCDD-4C2C-4A0A-98ED-024E906A8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10AEF8E-288A-4E4D-97EC-58AB92F0C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355748-4D30-428B-B8BA-44A5B614B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637AF1-6088-4869-8E0A-278C37DE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0AADF6-CC40-4877-B448-6992C2F9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54EAAA-67D4-4955-B5C1-6498E08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4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B7C61-A044-495D-A7BB-0624B819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EC1FBE-4208-4B6B-93C3-8BAD2D11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51DCA2-7699-4F7A-ABD7-ACFFC3F3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F2447C-E417-4BE2-B890-812BC4142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25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71AD4F-4E92-42ED-9EA4-C8768030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E424BE-6A6A-49B6-8FB2-7F0E0542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754200-4284-4752-A2BB-F96C8856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50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747651-7E2F-4622-B8E2-01E62E1E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9D86EE-D073-4354-9AB6-AC5564EA1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A21E08-E899-4B83-B2F5-A98E1139D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EA608-79CE-4F32-AE6A-45BEFA97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4192B-AE43-47A6-8B73-B9183007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BA1CD2-83BF-4362-B64D-8FE4FA1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74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7D1EEB-3341-4B28-A16B-01951048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857710-EA67-4445-81B7-B769CEB62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724E17-583C-4E8D-9927-88051333D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86E551-C539-480C-85FE-63551CB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76C491-7B6C-42E8-9EA0-794B7E8D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EB01F3-3D2F-4CA6-B0C2-99750534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4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3A51EA-D892-4F3D-9F69-B76CAAF4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C3798B-E957-49D9-B89A-0073E144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61E76A-420A-429A-AC3E-93DF402A2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42721-34D3-481A-8D29-79A423D1A0A4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B5F426-CEDB-431B-A372-20BD88632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441A65-E809-4FE2-9252-FA3401012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5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eixi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6328\Downloadslinshi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.pddglobalhr.com/campu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2-05-20 11-45-47">
            <a:hlinkClick r:id="" action="ppaction://media"/>
            <a:extLst>
              <a:ext uri="{FF2B5EF4-FFF2-40B4-BE49-F238E27FC236}">
                <a16:creationId xmlns:a16="http://schemas.microsoft.com/office/drawing/2014/main" id="{01DC47A4-5B65-9EB9-2ABD-8675C68A7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8EAC8A89-48F8-46D1-A278-38E21C0AD1B7}"/>
              </a:ext>
            </a:extLst>
          </p:cNvPr>
          <p:cNvGrpSpPr/>
          <p:nvPr/>
        </p:nvGrpSpPr>
        <p:grpSpPr>
          <a:xfrm>
            <a:off x="4211782" y="4154421"/>
            <a:ext cx="7053118" cy="827750"/>
            <a:chOff x="1454908" y="4418427"/>
            <a:chExt cx="4109708" cy="450932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AF93E857-8469-4CAF-9788-2DE780176478}"/>
                </a:ext>
              </a:extLst>
            </p:cNvPr>
            <p:cNvSpPr/>
            <p:nvPr/>
          </p:nvSpPr>
          <p:spPr>
            <a:xfrm>
              <a:off x="1454908" y="4418427"/>
              <a:ext cx="2212036" cy="4509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2822226-8E1C-4A24-9FDB-AD1D59CDCC78}"/>
                </a:ext>
              </a:extLst>
            </p:cNvPr>
            <p:cNvSpPr txBox="1"/>
            <p:nvPr/>
          </p:nvSpPr>
          <p:spPr>
            <a:xfrm>
              <a:off x="1506059" y="4492992"/>
              <a:ext cx="4058557" cy="30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dirty="0">
                  <a:latin typeface="MiSans Heavy" panose="00000A00000000000000" pitchFamily="2" charset="-122"/>
                  <a:ea typeface="MiSans Heavy" panose="00000A00000000000000" pitchFamily="2" charset="-122"/>
                </a:rPr>
                <a:t>FDUCSLG</a:t>
              </a:r>
              <a:r>
                <a:rPr lang="en-US" altLang="zh-CN" sz="3000" b="1" dirty="0">
                  <a:latin typeface="Misans" panose="00000800000000000000" pitchFamily="2" charset="-122"/>
                  <a:ea typeface="Misans" panose="00000800000000000000" pitchFamily="2" charset="-122"/>
                </a:rPr>
                <a:t> - </a:t>
              </a:r>
              <a:r>
                <a:rPr lang="zh-CN" altLang="en-US" sz="3000" b="1" dirty="0">
                  <a:latin typeface="Misans" panose="00000800000000000000" pitchFamily="2" charset="-122"/>
                  <a:ea typeface="Misans" panose="00000800000000000000" pitchFamily="2" charset="-122"/>
                </a:rPr>
                <a:t>郭政颍</a:t>
              </a: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159F009-0C75-862D-BF02-8D6F191BD8A3}"/>
              </a:ext>
            </a:extLst>
          </p:cNvPr>
          <p:cNvSpPr txBox="1"/>
          <p:nvPr/>
        </p:nvSpPr>
        <p:spPr>
          <a:xfrm>
            <a:off x="1419924" y="2044760"/>
            <a:ext cx="9599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Misans (標題)"/>
                <a:ea typeface="MiSans Heavy" panose="00000A00000000000000" pitchFamily="2" charset="-122"/>
              </a:rPr>
              <a:t>迈向大厂开发岗：</a:t>
            </a:r>
            <a:endParaRPr lang="en-US" altLang="zh-CN" sz="6000" dirty="0">
              <a:solidFill>
                <a:schemeClr val="accent3">
                  <a:lumMod val="20000"/>
                  <a:lumOff val="80000"/>
                </a:schemeClr>
              </a:solidFill>
              <a:latin typeface="Misans (標題)"/>
              <a:ea typeface="MiSans Heavy" panose="00000A00000000000000" pitchFamily="2" charset="-122"/>
            </a:endParaRPr>
          </a:p>
          <a:p>
            <a:r>
              <a:rPr lang="zh-CN" alt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Misans (標題)"/>
                <a:ea typeface="MiSans Heavy" panose="00000A00000000000000" pitchFamily="2" charset="-122"/>
              </a:rPr>
              <a:t>学校中的信息差与开发能力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089CC3-EF45-456E-B1FB-CEE1BABF2EB6}"/>
              </a:ext>
            </a:extLst>
          </p:cNvPr>
          <p:cNvSpPr/>
          <p:nvPr/>
        </p:nvSpPr>
        <p:spPr>
          <a:xfrm>
            <a:off x="-678178" y="-540570"/>
            <a:ext cx="13195300" cy="7939139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7">
            <a:extLst>
              <a:ext uri="{FF2B5EF4-FFF2-40B4-BE49-F238E27FC236}">
                <a16:creationId xmlns:a16="http://schemas.microsoft.com/office/drawing/2014/main" id="{5B482B6D-4D35-4B7D-85C7-AAE2760C632A}"/>
              </a:ext>
            </a:extLst>
          </p:cNvPr>
          <p:cNvSpPr/>
          <p:nvPr/>
        </p:nvSpPr>
        <p:spPr>
          <a:xfrm>
            <a:off x="-56028" y="4763986"/>
            <a:ext cx="12370911" cy="2081315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342181"/>
              <a:gd name="connsiteY0" fmla="*/ 0 h 2270647"/>
              <a:gd name="connsiteX1" fmla="*/ 12319000 w 12342181"/>
              <a:gd name="connsiteY1" fmla="*/ 333256 h 2270647"/>
              <a:gd name="connsiteX2" fmla="*/ 12255500 w 12342181"/>
              <a:gd name="connsiteY2" fmla="*/ 2270647 h 2270647"/>
              <a:gd name="connsiteX3" fmla="*/ 63500 w 12342181"/>
              <a:gd name="connsiteY3" fmla="*/ 2270647 h 2270647"/>
              <a:gd name="connsiteX4" fmla="*/ 0 w 12342181"/>
              <a:gd name="connsiteY4" fmla="*/ 0 h 2270647"/>
              <a:gd name="connsiteX0" fmla="*/ 0 w 12342105"/>
              <a:gd name="connsiteY0" fmla="*/ 0 h 2270647"/>
              <a:gd name="connsiteX1" fmla="*/ 12319000 w 12342105"/>
              <a:gd name="connsiteY1" fmla="*/ 333256 h 2270647"/>
              <a:gd name="connsiteX2" fmla="*/ 12255500 w 12342105"/>
              <a:gd name="connsiteY2" fmla="*/ 2270647 h 2270647"/>
              <a:gd name="connsiteX3" fmla="*/ 63500 w 12342105"/>
              <a:gd name="connsiteY3" fmla="*/ 2270647 h 2270647"/>
              <a:gd name="connsiteX4" fmla="*/ 0 w 12342105"/>
              <a:gd name="connsiteY4" fmla="*/ 0 h 2270647"/>
              <a:gd name="connsiteX0" fmla="*/ 0 w 12329431"/>
              <a:gd name="connsiteY0" fmla="*/ 0 h 1959736"/>
              <a:gd name="connsiteX1" fmla="*/ 12306300 w 12329431"/>
              <a:gd name="connsiteY1" fmla="*/ 22345 h 1959736"/>
              <a:gd name="connsiteX2" fmla="*/ 12242800 w 12329431"/>
              <a:gd name="connsiteY2" fmla="*/ 1959736 h 1959736"/>
              <a:gd name="connsiteX3" fmla="*/ 50800 w 12329431"/>
              <a:gd name="connsiteY3" fmla="*/ 1959736 h 1959736"/>
              <a:gd name="connsiteX4" fmla="*/ 0 w 12329431"/>
              <a:gd name="connsiteY4" fmla="*/ 0 h 1959736"/>
              <a:gd name="connsiteX0" fmla="*/ 0 w 12329431"/>
              <a:gd name="connsiteY0" fmla="*/ 0 h 1959736"/>
              <a:gd name="connsiteX1" fmla="*/ 12306300 w 12329431"/>
              <a:gd name="connsiteY1" fmla="*/ 129968 h 1959736"/>
              <a:gd name="connsiteX2" fmla="*/ 12242800 w 12329431"/>
              <a:gd name="connsiteY2" fmla="*/ 1959736 h 1959736"/>
              <a:gd name="connsiteX3" fmla="*/ 50800 w 12329431"/>
              <a:gd name="connsiteY3" fmla="*/ 1959736 h 1959736"/>
              <a:gd name="connsiteX4" fmla="*/ 0 w 12329431"/>
              <a:gd name="connsiteY4" fmla="*/ 0 h 1959736"/>
              <a:gd name="connsiteX0" fmla="*/ 0 w 12370911"/>
              <a:gd name="connsiteY0" fmla="*/ 0 h 1959736"/>
              <a:gd name="connsiteX1" fmla="*/ 12306300 w 12370911"/>
              <a:gd name="connsiteY1" fmla="*/ 129968 h 1959736"/>
              <a:gd name="connsiteX2" fmla="*/ 12242800 w 12370911"/>
              <a:gd name="connsiteY2" fmla="*/ 1959736 h 1959736"/>
              <a:gd name="connsiteX3" fmla="*/ 50800 w 12370911"/>
              <a:gd name="connsiteY3" fmla="*/ 1959736 h 1959736"/>
              <a:gd name="connsiteX4" fmla="*/ 0 w 12370911"/>
              <a:gd name="connsiteY4" fmla="*/ 0 h 195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70911" h="1959736">
                <a:moveTo>
                  <a:pt x="0" y="0"/>
                </a:moveTo>
                <a:cubicBezTo>
                  <a:pt x="1765300" y="3125595"/>
                  <a:pt x="13335000" y="-33737"/>
                  <a:pt x="12306300" y="129968"/>
                </a:cubicBezTo>
                <a:lnTo>
                  <a:pt x="12242800" y="1959736"/>
                </a:lnTo>
                <a:lnTo>
                  <a:pt x="50800" y="19597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37" name="矩形 7">
            <a:extLst>
              <a:ext uri="{FF2B5EF4-FFF2-40B4-BE49-F238E27FC236}">
                <a16:creationId xmlns:a16="http://schemas.microsoft.com/office/drawing/2014/main" id="{6ED46900-BEC1-4F88-A3D5-B13789012420}"/>
              </a:ext>
            </a:extLst>
          </p:cNvPr>
          <p:cNvSpPr/>
          <p:nvPr/>
        </p:nvSpPr>
        <p:spPr>
          <a:xfrm>
            <a:off x="-65085" y="3910545"/>
            <a:ext cx="13177373" cy="296016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472441"/>
              <a:gd name="connsiteY0" fmla="*/ 205716 h 2320907"/>
              <a:gd name="connsiteX1" fmla="*/ 12331700 w 12472441"/>
              <a:gd name="connsiteY1" fmla="*/ 383516 h 2320907"/>
              <a:gd name="connsiteX2" fmla="*/ 12268200 w 12472441"/>
              <a:gd name="connsiteY2" fmla="*/ 2320907 h 2320907"/>
              <a:gd name="connsiteX3" fmla="*/ 76200 w 12472441"/>
              <a:gd name="connsiteY3" fmla="*/ 2320907 h 2320907"/>
              <a:gd name="connsiteX4" fmla="*/ 0 w 12472441"/>
              <a:gd name="connsiteY4" fmla="*/ 205716 h 2320907"/>
              <a:gd name="connsiteX0" fmla="*/ 0 w 12480693"/>
              <a:gd name="connsiteY0" fmla="*/ 161551 h 2276742"/>
              <a:gd name="connsiteX1" fmla="*/ 12331700 w 12480693"/>
              <a:gd name="connsiteY1" fmla="*/ 339351 h 2276742"/>
              <a:gd name="connsiteX2" fmla="*/ 12268200 w 12480693"/>
              <a:gd name="connsiteY2" fmla="*/ 2276742 h 2276742"/>
              <a:gd name="connsiteX3" fmla="*/ 76200 w 12480693"/>
              <a:gd name="connsiteY3" fmla="*/ 2276742 h 2276742"/>
              <a:gd name="connsiteX4" fmla="*/ 0 w 12480693"/>
              <a:gd name="connsiteY4" fmla="*/ 161551 h 2276742"/>
              <a:gd name="connsiteX0" fmla="*/ 0 w 12331700"/>
              <a:gd name="connsiteY0" fmla="*/ 72713 h 2187904"/>
              <a:gd name="connsiteX1" fmla="*/ 12331700 w 12331700"/>
              <a:gd name="connsiteY1" fmla="*/ 250513 h 2187904"/>
              <a:gd name="connsiteX2" fmla="*/ 12268200 w 12331700"/>
              <a:gd name="connsiteY2" fmla="*/ 2187904 h 2187904"/>
              <a:gd name="connsiteX3" fmla="*/ 76200 w 12331700"/>
              <a:gd name="connsiteY3" fmla="*/ 2187904 h 2187904"/>
              <a:gd name="connsiteX4" fmla="*/ 0 w 12331700"/>
              <a:gd name="connsiteY4" fmla="*/ 72713 h 2187904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1700" h="2115191">
                <a:moveTo>
                  <a:pt x="0" y="0"/>
                </a:moveTo>
                <a:cubicBezTo>
                  <a:pt x="1803400" y="3352800"/>
                  <a:pt x="11757247" y="-798121"/>
                  <a:pt x="12331700" y="177800"/>
                </a:cubicBezTo>
                <a:lnTo>
                  <a:pt x="12268200" y="2115191"/>
                </a:lnTo>
                <a:lnTo>
                  <a:pt x="76200" y="2115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614AFEA-5283-435F-90F9-F14AAB4B855B}"/>
              </a:ext>
            </a:extLst>
          </p:cNvPr>
          <p:cNvSpPr/>
          <p:nvPr/>
        </p:nvSpPr>
        <p:spPr>
          <a:xfrm>
            <a:off x="2542484" y="1423852"/>
            <a:ext cx="2863074" cy="3673693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拧螺丝？做测试？选择小厂去实习的话更能接触到核心业务？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1681D6B-7E80-4019-9894-2FC57DDB40C2}"/>
              </a:ext>
            </a:extLst>
          </p:cNvPr>
          <p:cNvSpPr txBox="1"/>
          <p:nvPr/>
        </p:nvSpPr>
        <p:spPr>
          <a:xfrm>
            <a:off x="2978026" y="1600197"/>
            <a:ext cx="29191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实习内容</a:t>
            </a:r>
            <a:endParaRPr lang="en-US" altLang="zh-CN" sz="3500" dirty="0">
              <a:solidFill>
                <a:srgbClr val="00B0F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284DEB5-08C8-42A7-A635-AACC7A70B852}"/>
              </a:ext>
            </a:extLst>
          </p:cNvPr>
          <p:cNvCxnSpPr>
            <a:cxnSpLocks/>
          </p:cNvCxnSpPr>
          <p:nvPr/>
        </p:nvCxnSpPr>
        <p:spPr>
          <a:xfrm>
            <a:off x="2828234" y="2247900"/>
            <a:ext cx="221779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45889722-9365-48E6-BC56-C5437C995286}"/>
              </a:ext>
            </a:extLst>
          </p:cNvPr>
          <p:cNvSpPr/>
          <p:nvPr/>
        </p:nvSpPr>
        <p:spPr>
          <a:xfrm>
            <a:off x="6194632" y="1423852"/>
            <a:ext cx="2863074" cy="372768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  <a:bevelB w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养老组？业务刚开始发展的组？核心组（如腾讯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WXG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、字节抖音、阿里电商）？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1FDF493-EBB2-496B-AD9A-F1FC0D1B685E}"/>
              </a:ext>
            </a:extLst>
          </p:cNvPr>
          <p:cNvSpPr txBox="1"/>
          <p:nvPr/>
        </p:nvSpPr>
        <p:spPr>
          <a:xfrm>
            <a:off x="3586860" y="1600198"/>
            <a:ext cx="260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4D354F24-9D40-4A7D-AB42-F840C162DB83}"/>
              </a:ext>
            </a:extLst>
          </p:cNvPr>
          <p:cNvCxnSpPr>
            <a:cxnSpLocks/>
          </p:cNvCxnSpPr>
          <p:nvPr/>
        </p:nvCxnSpPr>
        <p:spPr>
          <a:xfrm>
            <a:off x="6626571" y="22479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矩形 7">
            <a:extLst>
              <a:ext uri="{FF2B5EF4-FFF2-40B4-BE49-F238E27FC236}">
                <a16:creationId xmlns:a16="http://schemas.microsoft.com/office/drawing/2014/main" id="{6CDF031F-0969-422B-84AE-D64CAA14656D}"/>
              </a:ext>
            </a:extLst>
          </p:cNvPr>
          <p:cNvSpPr/>
          <p:nvPr/>
        </p:nvSpPr>
        <p:spPr>
          <a:xfrm>
            <a:off x="-58086" y="4104031"/>
            <a:ext cx="12851924" cy="275397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462574"/>
              <a:gd name="connsiteY0" fmla="*/ 218231 h 2333422"/>
              <a:gd name="connsiteX1" fmla="*/ 12331700 w 12462574"/>
              <a:gd name="connsiteY1" fmla="*/ 396031 h 2333422"/>
              <a:gd name="connsiteX2" fmla="*/ 12268200 w 12462574"/>
              <a:gd name="connsiteY2" fmla="*/ 2333422 h 2333422"/>
              <a:gd name="connsiteX3" fmla="*/ 76200 w 12462574"/>
              <a:gd name="connsiteY3" fmla="*/ 2333422 h 2333422"/>
              <a:gd name="connsiteX4" fmla="*/ 0 w 12462574"/>
              <a:gd name="connsiteY4" fmla="*/ 218231 h 2333422"/>
              <a:gd name="connsiteX0" fmla="*/ 0 w 12851924"/>
              <a:gd name="connsiteY0" fmla="*/ 311660 h 2426851"/>
              <a:gd name="connsiteX1" fmla="*/ 12331700 w 12851924"/>
              <a:gd name="connsiteY1" fmla="*/ 489460 h 2426851"/>
              <a:gd name="connsiteX2" fmla="*/ 12268200 w 12851924"/>
              <a:gd name="connsiteY2" fmla="*/ 2426851 h 2426851"/>
              <a:gd name="connsiteX3" fmla="*/ 76200 w 12851924"/>
              <a:gd name="connsiteY3" fmla="*/ 2426851 h 2426851"/>
              <a:gd name="connsiteX4" fmla="*/ 0 w 12851924"/>
              <a:gd name="connsiteY4" fmla="*/ 311660 h 24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924" h="2426851">
                <a:moveTo>
                  <a:pt x="0" y="311660"/>
                </a:moveTo>
                <a:cubicBezTo>
                  <a:pt x="1803400" y="3664460"/>
                  <a:pt x="15684500" y="-1551038"/>
                  <a:pt x="12331700" y="489460"/>
                </a:cubicBezTo>
                <a:lnTo>
                  <a:pt x="12268200" y="2426851"/>
                </a:lnTo>
                <a:lnTo>
                  <a:pt x="76200" y="2426851"/>
                </a:lnTo>
                <a:lnTo>
                  <a:pt x="0" y="3116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8EBC85-8E3F-487C-92E3-0AEE0614FEDA}"/>
              </a:ext>
            </a:extLst>
          </p:cNvPr>
          <p:cNvSpPr/>
          <p:nvPr/>
        </p:nvSpPr>
        <p:spPr>
          <a:xfrm>
            <a:off x="-76200" y="4508500"/>
            <a:ext cx="13385800" cy="234950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509028"/>
              <a:gd name="connsiteY0" fmla="*/ 344971 h 2460162"/>
              <a:gd name="connsiteX1" fmla="*/ 12331700 w 12509028"/>
              <a:gd name="connsiteY1" fmla="*/ 522771 h 2460162"/>
              <a:gd name="connsiteX2" fmla="*/ 12268200 w 12509028"/>
              <a:gd name="connsiteY2" fmla="*/ 2460162 h 2460162"/>
              <a:gd name="connsiteX3" fmla="*/ 76200 w 12509028"/>
              <a:gd name="connsiteY3" fmla="*/ 2460162 h 2460162"/>
              <a:gd name="connsiteX4" fmla="*/ 0 w 12509028"/>
              <a:gd name="connsiteY4" fmla="*/ 344971 h 246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028" h="2460162">
                <a:moveTo>
                  <a:pt x="0" y="344971"/>
                </a:moveTo>
                <a:cubicBezTo>
                  <a:pt x="1803400" y="3697771"/>
                  <a:pt x="14122400" y="-1610829"/>
                  <a:pt x="12331700" y="522771"/>
                </a:cubicBezTo>
                <a:lnTo>
                  <a:pt x="12268200" y="2460162"/>
                </a:lnTo>
                <a:lnTo>
                  <a:pt x="76200" y="2460162"/>
                </a:lnTo>
                <a:lnTo>
                  <a:pt x="0" y="3449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3" name="文字方塊 28">
            <a:extLst>
              <a:ext uri="{FF2B5EF4-FFF2-40B4-BE49-F238E27FC236}">
                <a16:creationId xmlns:a16="http://schemas.microsoft.com/office/drawing/2014/main" id="{A8334E41-5242-4EE7-A204-323C5B5EFC22}"/>
              </a:ext>
            </a:extLst>
          </p:cNvPr>
          <p:cNvSpPr txBox="1"/>
          <p:nvPr/>
        </p:nvSpPr>
        <p:spPr>
          <a:xfrm>
            <a:off x="6194632" y="1654059"/>
            <a:ext cx="29191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选组</a:t>
            </a:r>
            <a:r>
              <a:rPr lang="en-US" altLang="zh-CN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/</a:t>
            </a:r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部门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80D6E7B-FA44-42C6-A714-7C2D1C466B4A}"/>
              </a:ext>
            </a:extLst>
          </p:cNvPr>
          <p:cNvSpPr/>
          <p:nvPr/>
        </p:nvSpPr>
        <p:spPr>
          <a:xfrm>
            <a:off x="234786" y="229655"/>
            <a:ext cx="3236070" cy="8254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dirty="0">
                <a:solidFill>
                  <a:schemeClr val="tx1"/>
                </a:solidFill>
                <a:latin typeface="汉仪超级战甲W" panose="00020600040101010101" pitchFamily="18" charset="-122"/>
                <a:ea typeface="汉仪超级战甲W" panose="00020600040101010101" pitchFamily="18" charset="-122"/>
              </a:rPr>
              <a:t>实习内容及选组</a:t>
            </a:r>
            <a:endParaRPr lang="en-US" altLang="zh-CN" sz="3000" dirty="0">
              <a:solidFill>
                <a:schemeClr val="tx1"/>
              </a:solidFill>
              <a:latin typeface="汉仪超级战甲W" panose="00020600040101010101" pitchFamily="18" charset="-122"/>
              <a:ea typeface="汉仪超级战甲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79420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29668D6-DD38-43E3-920A-8EF4A8209BC8}"/>
              </a:ext>
            </a:extLst>
          </p:cNvPr>
          <p:cNvSpPr/>
          <p:nvPr/>
        </p:nvSpPr>
        <p:spPr>
          <a:xfrm>
            <a:off x="9071955" y="1423853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有些厂会脏面评？脏了面评之后以后都没法面试啦？半年冷静期可以刷新面评？</a:t>
            </a:r>
          </a:p>
        </p:txBody>
      </p:sp>
      <p:sp>
        <p:nvSpPr>
          <p:cNvPr id="34" name="矩形 7">
            <a:extLst>
              <a:ext uri="{FF2B5EF4-FFF2-40B4-BE49-F238E27FC236}">
                <a16:creationId xmlns:a16="http://schemas.microsoft.com/office/drawing/2014/main" id="{5B482B6D-4D35-4B7D-85C7-AAE2760C632A}"/>
              </a:ext>
            </a:extLst>
          </p:cNvPr>
          <p:cNvSpPr/>
          <p:nvPr/>
        </p:nvSpPr>
        <p:spPr>
          <a:xfrm>
            <a:off x="-56028" y="4763986"/>
            <a:ext cx="12370911" cy="2081315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342181"/>
              <a:gd name="connsiteY0" fmla="*/ 0 h 2270647"/>
              <a:gd name="connsiteX1" fmla="*/ 12319000 w 12342181"/>
              <a:gd name="connsiteY1" fmla="*/ 333256 h 2270647"/>
              <a:gd name="connsiteX2" fmla="*/ 12255500 w 12342181"/>
              <a:gd name="connsiteY2" fmla="*/ 2270647 h 2270647"/>
              <a:gd name="connsiteX3" fmla="*/ 63500 w 12342181"/>
              <a:gd name="connsiteY3" fmla="*/ 2270647 h 2270647"/>
              <a:gd name="connsiteX4" fmla="*/ 0 w 12342181"/>
              <a:gd name="connsiteY4" fmla="*/ 0 h 2270647"/>
              <a:gd name="connsiteX0" fmla="*/ 0 w 12342105"/>
              <a:gd name="connsiteY0" fmla="*/ 0 h 2270647"/>
              <a:gd name="connsiteX1" fmla="*/ 12319000 w 12342105"/>
              <a:gd name="connsiteY1" fmla="*/ 333256 h 2270647"/>
              <a:gd name="connsiteX2" fmla="*/ 12255500 w 12342105"/>
              <a:gd name="connsiteY2" fmla="*/ 2270647 h 2270647"/>
              <a:gd name="connsiteX3" fmla="*/ 63500 w 12342105"/>
              <a:gd name="connsiteY3" fmla="*/ 2270647 h 2270647"/>
              <a:gd name="connsiteX4" fmla="*/ 0 w 12342105"/>
              <a:gd name="connsiteY4" fmla="*/ 0 h 2270647"/>
              <a:gd name="connsiteX0" fmla="*/ 0 w 12329431"/>
              <a:gd name="connsiteY0" fmla="*/ 0 h 1959736"/>
              <a:gd name="connsiteX1" fmla="*/ 12306300 w 12329431"/>
              <a:gd name="connsiteY1" fmla="*/ 22345 h 1959736"/>
              <a:gd name="connsiteX2" fmla="*/ 12242800 w 12329431"/>
              <a:gd name="connsiteY2" fmla="*/ 1959736 h 1959736"/>
              <a:gd name="connsiteX3" fmla="*/ 50800 w 12329431"/>
              <a:gd name="connsiteY3" fmla="*/ 1959736 h 1959736"/>
              <a:gd name="connsiteX4" fmla="*/ 0 w 12329431"/>
              <a:gd name="connsiteY4" fmla="*/ 0 h 1959736"/>
              <a:gd name="connsiteX0" fmla="*/ 0 w 12329431"/>
              <a:gd name="connsiteY0" fmla="*/ 0 h 1959736"/>
              <a:gd name="connsiteX1" fmla="*/ 12306300 w 12329431"/>
              <a:gd name="connsiteY1" fmla="*/ 129968 h 1959736"/>
              <a:gd name="connsiteX2" fmla="*/ 12242800 w 12329431"/>
              <a:gd name="connsiteY2" fmla="*/ 1959736 h 1959736"/>
              <a:gd name="connsiteX3" fmla="*/ 50800 w 12329431"/>
              <a:gd name="connsiteY3" fmla="*/ 1959736 h 1959736"/>
              <a:gd name="connsiteX4" fmla="*/ 0 w 12329431"/>
              <a:gd name="connsiteY4" fmla="*/ 0 h 1959736"/>
              <a:gd name="connsiteX0" fmla="*/ 0 w 12370911"/>
              <a:gd name="connsiteY0" fmla="*/ 0 h 1959736"/>
              <a:gd name="connsiteX1" fmla="*/ 12306300 w 12370911"/>
              <a:gd name="connsiteY1" fmla="*/ 129968 h 1959736"/>
              <a:gd name="connsiteX2" fmla="*/ 12242800 w 12370911"/>
              <a:gd name="connsiteY2" fmla="*/ 1959736 h 1959736"/>
              <a:gd name="connsiteX3" fmla="*/ 50800 w 12370911"/>
              <a:gd name="connsiteY3" fmla="*/ 1959736 h 1959736"/>
              <a:gd name="connsiteX4" fmla="*/ 0 w 12370911"/>
              <a:gd name="connsiteY4" fmla="*/ 0 h 195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70911" h="1959736">
                <a:moveTo>
                  <a:pt x="0" y="0"/>
                </a:moveTo>
                <a:cubicBezTo>
                  <a:pt x="1765300" y="3125595"/>
                  <a:pt x="13335000" y="-33737"/>
                  <a:pt x="12306300" y="129968"/>
                </a:cubicBezTo>
                <a:lnTo>
                  <a:pt x="12242800" y="1959736"/>
                </a:lnTo>
                <a:lnTo>
                  <a:pt x="50800" y="19597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37" name="矩形 7">
            <a:extLst>
              <a:ext uri="{FF2B5EF4-FFF2-40B4-BE49-F238E27FC236}">
                <a16:creationId xmlns:a16="http://schemas.microsoft.com/office/drawing/2014/main" id="{6ED46900-BEC1-4F88-A3D5-B13789012420}"/>
              </a:ext>
            </a:extLst>
          </p:cNvPr>
          <p:cNvSpPr/>
          <p:nvPr/>
        </p:nvSpPr>
        <p:spPr>
          <a:xfrm>
            <a:off x="-65085" y="3910545"/>
            <a:ext cx="13177373" cy="296016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472441"/>
              <a:gd name="connsiteY0" fmla="*/ 205716 h 2320907"/>
              <a:gd name="connsiteX1" fmla="*/ 12331700 w 12472441"/>
              <a:gd name="connsiteY1" fmla="*/ 383516 h 2320907"/>
              <a:gd name="connsiteX2" fmla="*/ 12268200 w 12472441"/>
              <a:gd name="connsiteY2" fmla="*/ 2320907 h 2320907"/>
              <a:gd name="connsiteX3" fmla="*/ 76200 w 12472441"/>
              <a:gd name="connsiteY3" fmla="*/ 2320907 h 2320907"/>
              <a:gd name="connsiteX4" fmla="*/ 0 w 12472441"/>
              <a:gd name="connsiteY4" fmla="*/ 205716 h 2320907"/>
              <a:gd name="connsiteX0" fmla="*/ 0 w 12480693"/>
              <a:gd name="connsiteY0" fmla="*/ 161551 h 2276742"/>
              <a:gd name="connsiteX1" fmla="*/ 12331700 w 12480693"/>
              <a:gd name="connsiteY1" fmla="*/ 339351 h 2276742"/>
              <a:gd name="connsiteX2" fmla="*/ 12268200 w 12480693"/>
              <a:gd name="connsiteY2" fmla="*/ 2276742 h 2276742"/>
              <a:gd name="connsiteX3" fmla="*/ 76200 w 12480693"/>
              <a:gd name="connsiteY3" fmla="*/ 2276742 h 2276742"/>
              <a:gd name="connsiteX4" fmla="*/ 0 w 12480693"/>
              <a:gd name="connsiteY4" fmla="*/ 161551 h 2276742"/>
              <a:gd name="connsiteX0" fmla="*/ 0 w 12331700"/>
              <a:gd name="connsiteY0" fmla="*/ 72713 h 2187904"/>
              <a:gd name="connsiteX1" fmla="*/ 12331700 w 12331700"/>
              <a:gd name="connsiteY1" fmla="*/ 250513 h 2187904"/>
              <a:gd name="connsiteX2" fmla="*/ 12268200 w 12331700"/>
              <a:gd name="connsiteY2" fmla="*/ 2187904 h 2187904"/>
              <a:gd name="connsiteX3" fmla="*/ 76200 w 12331700"/>
              <a:gd name="connsiteY3" fmla="*/ 2187904 h 2187904"/>
              <a:gd name="connsiteX4" fmla="*/ 0 w 12331700"/>
              <a:gd name="connsiteY4" fmla="*/ 72713 h 2187904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1700" h="2115191">
                <a:moveTo>
                  <a:pt x="0" y="0"/>
                </a:moveTo>
                <a:cubicBezTo>
                  <a:pt x="1803400" y="3352800"/>
                  <a:pt x="11757247" y="-798121"/>
                  <a:pt x="12331700" y="177800"/>
                </a:cubicBezTo>
                <a:lnTo>
                  <a:pt x="12268200" y="2115191"/>
                </a:lnTo>
                <a:lnTo>
                  <a:pt x="76200" y="2115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614AFEA-5283-435F-90F9-F14AAB4B855B}"/>
              </a:ext>
            </a:extLst>
          </p:cNvPr>
          <p:cNvSpPr/>
          <p:nvPr/>
        </p:nvSpPr>
        <p:spPr>
          <a:xfrm>
            <a:off x="423375" y="1423852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HC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？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OC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？白菜价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/</a:t>
            </a:r>
            <a:r>
              <a:rPr lang="pl-PL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SP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/</a:t>
            </a:r>
            <a:r>
              <a:rPr lang="pl-PL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SSP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?</a:t>
            </a:r>
            <a:r>
              <a:rPr lang="pl-PL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 BG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1681D6B-7E80-4019-9894-2FC57DDB40C2}"/>
              </a:ext>
            </a:extLst>
          </p:cNvPr>
          <p:cNvSpPr txBox="1"/>
          <p:nvPr/>
        </p:nvSpPr>
        <p:spPr>
          <a:xfrm>
            <a:off x="464807" y="1600199"/>
            <a:ext cx="2607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互联网黑话</a:t>
            </a:r>
            <a:endParaRPr lang="en-US" altLang="zh-CN" sz="1500" dirty="0">
              <a:solidFill>
                <a:srgbClr val="00B0F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endParaRPr lang="en-US" altLang="zh-CN" sz="1500" dirty="0">
              <a:solidFill>
                <a:srgbClr val="00B0F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284DEB5-08C8-42A7-A635-AACC7A70B852}"/>
              </a:ext>
            </a:extLst>
          </p:cNvPr>
          <p:cNvCxnSpPr>
            <a:cxnSpLocks/>
          </p:cNvCxnSpPr>
          <p:nvPr/>
        </p:nvCxnSpPr>
        <p:spPr>
          <a:xfrm>
            <a:off x="709125" y="22479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45889722-9365-48E6-BC56-C5437C995286}"/>
              </a:ext>
            </a:extLst>
          </p:cNvPr>
          <p:cNvSpPr/>
          <p:nvPr/>
        </p:nvSpPr>
        <p:spPr>
          <a:xfrm>
            <a:off x="3384080" y="1423852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  <a:bevelB w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BAT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还是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ATMD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？哪家通常给的更多？哪家工作量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加班量比较多？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96CCC59-EC57-492E-82DF-F386D4296A42}"/>
              </a:ext>
            </a:extLst>
          </p:cNvPr>
          <p:cNvSpPr/>
          <p:nvPr/>
        </p:nvSpPr>
        <p:spPr>
          <a:xfrm>
            <a:off x="6250282" y="1423853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就后端而言，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Java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还是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Go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比较好找工作？我用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PHP/Python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能找吗？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1FDF493-EBB2-496B-AD9A-F1FC0D1B685E}"/>
              </a:ext>
            </a:extLst>
          </p:cNvPr>
          <p:cNvSpPr txBox="1"/>
          <p:nvPr/>
        </p:nvSpPr>
        <p:spPr>
          <a:xfrm>
            <a:off x="3387237" y="1600198"/>
            <a:ext cx="260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4D354F24-9D40-4A7D-AB42-F840C162DB83}"/>
              </a:ext>
            </a:extLst>
          </p:cNvPr>
          <p:cNvCxnSpPr>
            <a:cxnSpLocks/>
          </p:cNvCxnSpPr>
          <p:nvPr/>
        </p:nvCxnSpPr>
        <p:spPr>
          <a:xfrm>
            <a:off x="3672299" y="22479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A1BAE4A-BC8E-4362-A845-59B36687A332}"/>
              </a:ext>
            </a:extLst>
          </p:cNvPr>
          <p:cNvSpPr txBox="1"/>
          <p:nvPr/>
        </p:nvSpPr>
        <p:spPr>
          <a:xfrm>
            <a:off x="6254733" y="1612900"/>
            <a:ext cx="26077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编程语言</a:t>
            </a:r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D698EBF8-12D3-497A-9773-1DF5348155D4}"/>
              </a:ext>
            </a:extLst>
          </p:cNvPr>
          <p:cNvCxnSpPr>
            <a:cxnSpLocks/>
          </p:cNvCxnSpPr>
          <p:nvPr/>
        </p:nvCxnSpPr>
        <p:spPr>
          <a:xfrm>
            <a:off x="6538501" y="22606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44E317C-837C-4C65-91A2-A9FE25CA99C1}"/>
              </a:ext>
            </a:extLst>
          </p:cNvPr>
          <p:cNvSpPr txBox="1"/>
          <p:nvPr/>
        </p:nvSpPr>
        <p:spPr>
          <a:xfrm>
            <a:off x="9127695" y="1612900"/>
            <a:ext cx="26077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面评</a:t>
            </a:r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3722279-4D2A-46B0-9616-641B0E249406}"/>
              </a:ext>
            </a:extLst>
          </p:cNvPr>
          <p:cNvCxnSpPr>
            <a:cxnSpLocks/>
          </p:cNvCxnSpPr>
          <p:nvPr/>
        </p:nvCxnSpPr>
        <p:spPr>
          <a:xfrm>
            <a:off x="9413445" y="22606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矩形 7">
            <a:extLst>
              <a:ext uri="{FF2B5EF4-FFF2-40B4-BE49-F238E27FC236}">
                <a16:creationId xmlns:a16="http://schemas.microsoft.com/office/drawing/2014/main" id="{6CDF031F-0969-422B-84AE-D64CAA14656D}"/>
              </a:ext>
            </a:extLst>
          </p:cNvPr>
          <p:cNvSpPr/>
          <p:nvPr/>
        </p:nvSpPr>
        <p:spPr>
          <a:xfrm>
            <a:off x="-58086" y="4104031"/>
            <a:ext cx="12851924" cy="275397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462574"/>
              <a:gd name="connsiteY0" fmla="*/ 218231 h 2333422"/>
              <a:gd name="connsiteX1" fmla="*/ 12331700 w 12462574"/>
              <a:gd name="connsiteY1" fmla="*/ 396031 h 2333422"/>
              <a:gd name="connsiteX2" fmla="*/ 12268200 w 12462574"/>
              <a:gd name="connsiteY2" fmla="*/ 2333422 h 2333422"/>
              <a:gd name="connsiteX3" fmla="*/ 76200 w 12462574"/>
              <a:gd name="connsiteY3" fmla="*/ 2333422 h 2333422"/>
              <a:gd name="connsiteX4" fmla="*/ 0 w 12462574"/>
              <a:gd name="connsiteY4" fmla="*/ 218231 h 2333422"/>
              <a:gd name="connsiteX0" fmla="*/ 0 w 12851924"/>
              <a:gd name="connsiteY0" fmla="*/ 311660 h 2426851"/>
              <a:gd name="connsiteX1" fmla="*/ 12331700 w 12851924"/>
              <a:gd name="connsiteY1" fmla="*/ 489460 h 2426851"/>
              <a:gd name="connsiteX2" fmla="*/ 12268200 w 12851924"/>
              <a:gd name="connsiteY2" fmla="*/ 2426851 h 2426851"/>
              <a:gd name="connsiteX3" fmla="*/ 76200 w 12851924"/>
              <a:gd name="connsiteY3" fmla="*/ 2426851 h 2426851"/>
              <a:gd name="connsiteX4" fmla="*/ 0 w 12851924"/>
              <a:gd name="connsiteY4" fmla="*/ 311660 h 24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924" h="2426851">
                <a:moveTo>
                  <a:pt x="0" y="311660"/>
                </a:moveTo>
                <a:cubicBezTo>
                  <a:pt x="1803400" y="3664460"/>
                  <a:pt x="15684500" y="-1551038"/>
                  <a:pt x="12331700" y="489460"/>
                </a:cubicBezTo>
                <a:lnTo>
                  <a:pt x="12268200" y="2426851"/>
                </a:lnTo>
                <a:lnTo>
                  <a:pt x="76200" y="2426851"/>
                </a:lnTo>
                <a:lnTo>
                  <a:pt x="0" y="3116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8EBC85-8E3F-487C-92E3-0AEE0614FEDA}"/>
              </a:ext>
            </a:extLst>
          </p:cNvPr>
          <p:cNvSpPr/>
          <p:nvPr/>
        </p:nvSpPr>
        <p:spPr>
          <a:xfrm>
            <a:off x="-76200" y="4508500"/>
            <a:ext cx="13385800" cy="234950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509028"/>
              <a:gd name="connsiteY0" fmla="*/ 344971 h 2460162"/>
              <a:gd name="connsiteX1" fmla="*/ 12331700 w 12509028"/>
              <a:gd name="connsiteY1" fmla="*/ 522771 h 2460162"/>
              <a:gd name="connsiteX2" fmla="*/ 12268200 w 12509028"/>
              <a:gd name="connsiteY2" fmla="*/ 2460162 h 2460162"/>
              <a:gd name="connsiteX3" fmla="*/ 76200 w 12509028"/>
              <a:gd name="connsiteY3" fmla="*/ 2460162 h 2460162"/>
              <a:gd name="connsiteX4" fmla="*/ 0 w 12509028"/>
              <a:gd name="connsiteY4" fmla="*/ 344971 h 246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028" h="2460162">
                <a:moveTo>
                  <a:pt x="0" y="344971"/>
                </a:moveTo>
                <a:cubicBezTo>
                  <a:pt x="1803400" y="3697771"/>
                  <a:pt x="14122400" y="-1610829"/>
                  <a:pt x="12331700" y="522771"/>
                </a:cubicBezTo>
                <a:lnTo>
                  <a:pt x="12268200" y="2460162"/>
                </a:lnTo>
                <a:lnTo>
                  <a:pt x="76200" y="2460162"/>
                </a:lnTo>
                <a:lnTo>
                  <a:pt x="0" y="3449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3" name="文字方塊 28">
            <a:extLst>
              <a:ext uri="{FF2B5EF4-FFF2-40B4-BE49-F238E27FC236}">
                <a16:creationId xmlns:a16="http://schemas.microsoft.com/office/drawing/2014/main" id="{A8334E41-5242-4EE7-A204-323C5B5EFC22}"/>
              </a:ext>
            </a:extLst>
          </p:cNvPr>
          <p:cNvSpPr txBox="1"/>
          <p:nvPr/>
        </p:nvSpPr>
        <p:spPr>
          <a:xfrm>
            <a:off x="3378476" y="1612900"/>
            <a:ext cx="26077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大厂分级</a:t>
            </a:r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80D6E7B-FA44-42C6-A714-7C2D1C466B4A}"/>
              </a:ext>
            </a:extLst>
          </p:cNvPr>
          <p:cNvSpPr/>
          <p:nvPr/>
        </p:nvSpPr>
        <p:spPr>
          <a:xfrm>
            <a:off x="234786" y="229655"/>
            <a:ext cx="3232432" cy="8254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accent6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字由文艺黑" panose="00020600040101010101" pitchFamily="18" charset="-122"/>
                <a:ea typeface="字由文艺黑" panose="00020600040101010101" pitchFamily="18" charset="-122"/>
              </a:rPr>
              <a:t>信息差与选择</a:t>
            </a:r>
            <a:endParaRPr lang="en-US" altLang="zh-CN" sz="3000" dirty="0">
              <a:solidFill>
                <a:schemeClr val="tx1"/>
              </a:solidFill>
              <a:latin typeface="汉仪超级战甲W" panose="00020600040101010101" pitchFamily="18" charset="-122"/>
              <a:ea typeface="汉仪超级战甲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444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4E5D3CD-23FC-4933-9D14-521B09416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12"/>
            <a:ext cx="550204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20A8E2-2B24-453F-99DD-D40709FD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045" y="0"/>
            <a:ext cx="6425065" cy="30699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02CE46-D194-4814-9E79-1547495F3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964" y="2514167"/>
            <a:ext cx="3853394" cy="42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0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3631997" y="1100023"/>
            <a:ext cx="4928158" cy="4928159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233063" y="1665122"/>
            <a:ext cx="3725950" cy="3725952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MiSans Heavy" panose="00000A00000000000000" pitchFamily="2" charset="-122"/>
                <a:ea typeface="MiSans Heavy" panose="00000A00000000000000" pitchFamily="2" charset="-122"/>
              </a:rPr>
              <a:t>工作</a:t>
            </a:r>
            <a:r>
              <a:rPr lang="en-US" altLang="zh-CN" sz="3200" dirty="0">
                <a:latin typeface="MiSans Heavy" panose="00000A00000000000000" pitchFamily="2" charset="-122"/>
                <a:ea typeface="MiSans Heavy" panose="00000A00000000000000" pitchFamily="2" charset="-122"/>
              </a:rPr>
              <a:t>/</a:t>
            </a:r>
            <a:r>
              <a:rPr lang="zh-CN" altLang="en-US" sz="3200" dirty="0">
                <a:latin typeface="MiSans Heavy" panose="00000A00000000000000" pitchFamily="2" charset="-122"/>
                <a:ea typeface="MiSans Heavy" panose="00000A00000000000000" pitchFamily="2" charset="-122"/>
              </a:rPr>
              <a:t>项目开发的内容和平时课程内容的差异</a:t>
            </a:r>
            <a:endParaRPr lang="zh-CN" altLang="en-US" sz="3185" b="1" dirty="0">
              <a:solidFill>
                <a:srgbClr val="FFFFFF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773" y="2795321"/>
            <a:ext cx="317845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规范流程、项目规模</a:t>
            </a:r>
          </a:p>
        </p:txBody>
      </p:sp>
      <p:sp>
        <p:nvSpPr>
          <p:cNvPr id="9" name="椭圆 8"/>
          <p:cNvSpPr/>
          <p:nvPr/>
        </p:nvSpPr>
        <p:spPr>
          <a:xfrm>
            <a:off x="3621024" y="29503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1304" y="5057120"/>
            <a:ext cx="3327401" cy="86177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知识过于科班，难以实际应用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2430" y="5874241"/>
            <a:ext cx="3178454" cy="36317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500" dirty="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计算机网络、数据结构</a:t>
            </a:r>
            <a:endParaRPr lang="en-US" altLang="zh-CN" sz="1500" dirty="0">
              <a:solidFill>
                <a:srgbClr val="505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273296" y="52395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817750" y="2758593"/>
            <a:ext cx="317845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对开发比较实用的课？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32889" y="3287380"/>
            <a:ext cx="3178454" cy="118615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软件工程</a:t>
            </a:r>
            <a:r>
              <a:rPr lang="en-US" altLang="zh-CN" sz="2400" dirty="0">
                <a:solidFill>
                  <a:srgbClr val="FF0000"/>
                </a:solidFill>
              </a:rPr>
              <a:t>(H) </a:t>
            </a:r>
            <a:r>
              <a:rPr lang="zh-CN" altLang="en-US" sz="1600" dirty="0"/>
              <a:t>、云原生软件技术、数据库设计、云计算与虚拟化技术、</a:t>
            </a:r>
            <a:r>
              <a:rPr lang="en-US" altLang="zh-CN" sz="1600" dirty="0"/>
              <a:t>24</a:t>
            </a:r>
            <a:r>
              <a:rPr lang="zh-CN" altLang="en-US" sz="1600" dirty="0"/>
              <a:t>信计班学的程序设计</a:t>
            </a:r>
            <a:r>
              <a:rPr lang="en-US" altLang="zh-CN" sz="1600" dirty="0"/>
              <a:t>A</a:t>
            </a:r>
            <a:endParaRPr lang="zh-CN" altLang="en-US" sz="1500" dirty="0">
              <a:solidFill>
                <a:srgbClr val="505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772400" y="52395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15707" y="5152547"/>
            <a:ext cx="387629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对入职开发岗有没有用呢？</a:t>
            </a:r>
          </a:p>
        </p:txBody>
      </p:sp>
      <p:sp>
        <p:nvSpPr>
          <p:cNvPr id="18" name="椭圆 17"/>
          <p:cNvSpPr/>
          <p:nvPr/>
        </p:nvSpPr>
        <p:spPr>
          <a:xfrm>
            <a:off x="8416137" y="29503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34F5D3E-0A86-49EA-87C4-618440F4A684}"/>
              </a:ext>
            </a:extLst>
          </p:cNvPr>
          <p:cNvSpPr txBox="1"/>
          <p:nvPr/>
        </p:nvSpPr>
        <p:spPr>
          <a:xfrm>
            <a:off x="8416137" y="5657523"/>
            <a:ext cx="3178454" cy="6632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课程学很多八股文？课程进度较慢？直接上手项目效果更好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3631997" y="1100023"/>
            <a:ext cx="4928158" cy="4928159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233063" y="1665122"/>
            <a:ext cx="3725950" cy="3725952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00" dirty="0">
                <a:latin typeface="MiSans Heavy" panose="00000A00000000000000" pitchFamily="2" charset="-122"/>
                <a:ea typeface="MiSans Heavy" panose="00000A00000000000000" pitchFamily="2" charset="-122"/>
              </a:rPr>
              <a:t>大厂的团队开发</a:t>
            </a:r>
            <a:endParaRPr lang="zh-CN" altLang="en-US" sz="3700" b="1" dirty="0">
              <a:solidFill>
                <a:srgbClr val="FFFFFF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6229" y="2795321"/>
            <a:ext cx="317845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画流程图、架构图</a:t>
            </a:r>
          </a:p>
        </p:txBody>
      </p:sp>
      <p:sp>
        <p:nvSpPr>
          <p:cNvPr id="9" name="椭圆 8"/>
          <p:cNvSpPr/>
          <p:nvPr/>
        </p:nvSpPr>
        <p:spPr>
          <a:xfrm>
            <a:off x="3621024" y="29503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1218" y="5057120"/>
            <a:ext cx="3507487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写清晰详细的项目文档</a:t>
            </a:r>
          </a:p>
        </p:txBody>
      </p:sp>
      <p:sp>
        <p:nvSpPr>
          <p:cNvPr id="12" name="椭圆 11"/>
          <p:cNvSpPr/>
          <p:nvPr/>
        </p:nvSpPr>
        <p:spPr>
          <a:xfrm>
            <a:off x="4273296" y="52395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817750" y="2758593"/>
            <a:ext cx="317845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分工明确</a:t>
            </a:r>
          </a:p>
        </p:txBody>
      </p:sp>
      <p:sp>
        <p:nvSpPr>
          <p:cNvPr id="15" name="椭圆 14"/>
          <p:cNvSpPr/>
          <p:nvPr/>
        </p:nvSpPr>
        <p:spPr>
          <a:xfrm>
            <a:off x="7772400" y="52395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15707" y="5152547"/>
            <a:ext cx="387629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Git</a:t>
            </a:r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PR…issue…</a:t>
            </a:r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500" b="1" dirty="0">
              <a:gradFill flip="none"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81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416137" y="2950312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1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200" y="397999"/>
            <a:ext cx="97536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开发相关的常识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5692140"/>
            <a:ext cx="12192000" cy="3429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0456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41020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6201" y="2236851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服务器运维</a:t>
            </a:r>
          </a:p>
        </p:txBody>
      </p:sp>
      <p:sp>
        <p:nvSpPr>
          <p:cNvPr id="12" name="矩形 11"/>
          <p:cNvSpPr/>
          <p:nvPr/>
        </p:nvSpPr>
        <p:spPr>
          <a:xfrm>
            <a:off x="3477768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420770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71062" y="2236851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域名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89349" y="2743200"/>
            <a:ext cx="2563981" cy="15016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怎么绑定到自己的服务器上？怎么转发到其他网站？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CNAME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记录和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记录是什么？</a:t>
            </a:r>
          </a:p>
        </p:txBody>
      </p:sp>
      <p:sp>
        <p:nvSpPr>
          <p:cNvPr id="16" name="矩形 15"/>
          <p:cNvSpPr/>
          <p:nvPr/>
        </p:nvSpPr>
        <p:spPr>
          <a:xfrm>
            <a:off x="6357518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300521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26099" y="2219980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学习路径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69101" y="2743200"/>
            <a:ext cx="2438400" cy="26271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看书？看博客？（自己写博客，以整理知识的方式学习？）多看看有氛围的社区（</a:t>
            </a:r>
            <a:r>
              <a:rPr lang="en-US" altLang="zh-CN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v2ex,</a:t>
            </a:r>
            <a:r>
              <a:rPr lang="zh-CN" altLang="en-US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牛客</a:t>
            </a:r>
            <a:r>
              <a:rPr lang="en-US" altLang="zh-CN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,</a:t>
            </a:r>
            <a:r>
              <a:rPr lang="zh-CN" altLang="en-US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旦挞开发部）？看文档？（建不建议看编程语言的文档？）看视频？用</a:t>
            </a:r>
            <a:r>
              <a:rPr lang="en-US" altLang="zh-CN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</a:t>
            </a:r>
            <a:r>
              <a:rPr lang="zh-CN" altLang="en-US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学？直接从项目上手？</a:t>
            </a:r>
          </a:p>
        </p:txBody>
      </p:sp>
      <p:sp>
        <p:nvSpPr>
          <p:cNvPr id="20" name="矩形 19"/>
          <p:cNvSpPr/>
          <p:nvPr/>
        </p:nvSpPr>
        <p:spPr>
          <a:xfrm>
            <a:off x="9237269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180271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237267" y="2219980"/>
            <a:ext cx="28178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解决困难的方法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248851" y="2743200"/>
            <a:ext cx="2438400" cy="18617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遇到困难：</a:t>
            </a:r>
            <a:r>
              <a:rPr lang="en-HK" altLang="zh-TW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 / google</a:t>
            </a:r>
            <a:r>
              <a:rPr lang="zh-TW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用英文搜（合理利用搜索引擎的一些功能，比如说</a:t>
            </a:r>
            <a:r>
              <a:rPr lang="en-HK" altLang="zh-TW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site</a:t>
            </a:r>
            <a:r>
              <a:rPr lang="zh-TW" altLang="en-HK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：</a:t>
            </a:r>
            <a:r>
              <a:rPr lang="en-HK" altLang="zh-TW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xxx</a:t>
            </a:r>
            <a:r>
              <a:rPr lang="en-US" altLang="zh-TW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.com</a:t>
            </a:r>
            <a:r>
              <a:rPr lang="zh-TW" altLang="en-HK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）</a:t>
            </a:r>
            <a:endParaRPr lang="zh-CN" altLang="en-US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8AAA2BC-31E2-44C9-9EFB-113124942C85}"/>
              </a:ext>
            </a:extLst>
          </p:cNvPr>
          <p:cNvSpPr txBox="1"/>
          <p:nvPr/>
        </p:nvSpPr>
        <p:spPr>
          <a:xfrm>
            <a:off x="667203" y="2772771"/>
            <a:ext cx="2563981" cy="11415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Linux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？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Docker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？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Kong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等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API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网关？公网部署？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A14D7-8B76-4654-B91A-96BD317F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0AD00-DC03-4411-B2F2-6CEE008F2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457AF6-5514-4DED-B415-19CAEEFB9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7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E3AAAF3-DA01-49E4-871D-28D28F23B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83" b="16848"/>
          <a:stretch/>
        </p:blipFill>
        <p:spPr>
          <a:xfrm flipH="1">
            <a:off x="-857250" y="0"/>
            <a:ext cx="13194392" cy="6858000"/>
          </a:xfrm>
          <a:prstGeom prst="rect">
            <a:avLst/>
          </a:prstGeom>
          <a:scene3d>
            <a:camera prst="orthographicFront">
              <a:rot lat="0" lon="299993" rev="0"/>
            </a:camera>
            <a:lightRig rig="threePt" dir="t"/>
          </a:scene3d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A1B1A83E-A567-4F90-B452-2EDDF484ECFD}"/>
              </a:ext>
            </a:extLst>
          </p:cNvPr>
          <p:cNvSpPr txBox="1"/>
          <p:nvPr/>
        </p:nvSpPr>
        <p:spPr>
          <a:xfrm>
            <a:off x="5990010" y="1476520"/>
            <a:ext cx="6453122" cy="336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我的网站：</a:t>
            </a:r>
            <a:r>
              <a:rPr lang="en-US" altLang="zh-CN" sz="3000" dirty="0">
                <a:latin typeface="MiSans Heavy" panose="00000A00000000000000" pitchFamily="2" charset="-122"/>
                <a:ea typeface="MiSans Heavy" panose="00000A00000000000000" pitchFamily="2" charset="-122"/>
                <a:hlinkClick r:id="rId3"/>
              </a:rPr>
              <a:t>www.seleixi.com</a:t>
            </a:r>
            <a:endParaRPr lang="en-US" altLang="zh-CN" sz="3000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（本次讲座的重点内容现在就可以在里面回顾）</a:t>
            </a:r>
            <a:endParaRPr lang="en-US" altLang="zh-CN" sz="3000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endParaRPr lang="en-US" altLang="zh-CN" sz="3000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endParaRPr lang="en-US" altLang="zh-CN" sz="3000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我的</a:t>
            </a:r>
            <a:r>
              <a:rPr lang="en-US" altLang="zh-CN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B</a:t>
            </a:r>
            <a:r>
              <a:rPr lang="zh-CN" altLang="en-US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站号：瑟雷希</a:t>
            </a:r>
            <a:endParaRPr lang="en-US" altLang="zh-CN" sz="3000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zh-CN" altLang="en-US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（明天会把本次讲座录像上传到这个账号）</a:t>
            </a:r>
            <a:endParaRPr lang="en-US" altLang="zh-CN" sz="3000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722B17-1606-4F4C-896A-E2BD130704A8}"/>
              </a:ext>
            </a:extLst>
          </p:cNvPr>
          <p:cNvSpPr/>
          <p:nvPr/>
        </p:nvSpPr>
        <p:spPr>
          <a:xfrm>
            <a:off x="-1007220" y="-406402"/>
            <a:ext cx="7103220" cy="795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B6A102-8221-475A-8F58-B5F92101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6" y="678542"/>
            <a:ext cx="4480261" cy="57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0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66B89409-30C5-7DBF-B800-E1FF80AA06B0}"/>
              </a:ext>
            </a:extLst>
          </p:cNvPr>
          <p:cNvSpPr/>
          <p:nvPr/>
        </p:nvSpPr>
        <p:spPr>
          <a:xfrm>
            <a:off x="-333375" y="0"/>
            <a:ext cx="12877800" cy="7162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76BD744D-8FC6-F39F-CE14-2CA17000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517" y="-165101"/>
            <a:ext cx="6487071" cy="133439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(標題)"/>
                <a:ea typeface="汉仪吉金体W" panose="00020600040101010101" pitchFamily="18" charset="-122"/>
              </a:rPr>
              <a:t>企业内推码</a:t>
            </a:r>
            <a:endParaRPr lang="zh-CN" altLang="en-US" sz="52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ans (標題)"/>
              <a:ea typeface="汉仪吉金体W" panose="00020600040101010101" pitchFamily="18" charset="-122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3FD583F-61D5-48A0-8F56-F822F95E15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7960" y="32766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925EA0-4925-4AE9-A12B-D3AA4A68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675" y="2773762"/>
            <a:ext cx="2596756" cy="25792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B3EC1E-F781-4ACD-8336-F63704C89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140" y="1334393"/>
            <a:ext cx="2152298" cy="47410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A54CB3-1CD1-47A0-A67F-9C7FAC03D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259" y="1210897"/>
            <a:ext cx="3045101" cy="49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3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66B89409-30C5-7DBF-B800-E1FF80AA06B0}"/>
              </a:ext>
            </a:extLst>
          </p:cNvPr>
          <p:cNvSpPr/>
          <p:nvPr/>
        </p:nvSpPr>
        <p:spPr>
          <a:xfrm>
            <a:off x="-333375" y="0"/>
            <a:ext cx="12877800" cy="7162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76BD744D-8FC6-F39F-CE14-2CA17000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64" y="-165101"/>
            <a:ext cx="6487071" cy="133439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(標題)"/>
                <a:ea typeface="汉仪吉金体W" panose="00020600040101010101" pitchFamily="18" charset="-122"/>
              </a:rPr>
              <a:t>企业内推码</a:t>
            </a:r>
            <a:endParaRPr lang="zh-CN" altLang="en-US" sz="52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ans (標題)"/>
              <a:ea typeface="汉仪吉金体W" panose="00020600040101010101" pitchFamily="18" charset="-122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3FD583F-61D5-48A0-8F56-F822F95E15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7960" y="32766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925EA0-4925-4AE9-A12B-D3AA4A68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44" y="2837490"/>
            <a:ext cx="3218125" cy="31964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B3EC1E-F781-4ACD-8336-F63704C89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778" y="1334393"/>
            <a:ext cx="2871782" cy="63258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A54CB3-1CD1-47A0-A67F-9C7FAC03D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3476"/>
            <a:ext cx="3778757" cy="6137718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2826994C-E28D-4A4A-8931-D1372AEB2EC9}"/>
              </a:ext>
            </a:extLst>
          </p:cNvPr>
          <p:cNvSpPr txBox="1">
            <a:spLocks/>
          </p:cNvSpPr>
          <p:nvPr/>
        </p:nvSpPr>
        <p:spPr>
          <a:xfrm>
            <a:off x="4112132" y="1220658"/>
            <a:ext cx="4119836" cy="13343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文艺黑" panose="00020600040101010101" pitchFamily="18" charset="-122"/>
                <a:ea typeface="字由文艺黑" panose="00020600040101010101" pitchFamily="18" charset="-122"/>
              </a:rPr>
              <a:t>阿里巴巴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文艺黑" panose="00020600040101010101" pitchFamily="18" charset="-122"/>
                <a:ea typeface="字由文艺黑" panose="00020600040101010101" pitchFamily="18" charset="-122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云计算岗定向内推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81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/>
          <p:cNvSpPr/>
          <p:nvPr/>
        </p:nvSpPr>
        <p:spPr>
          <a:xfrm>
            <a:off x="1703070" y="1959952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7615" y="3117364"/>
            <a:ext cx="2986335" cy="4247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60" b="1" i="0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effectLst/>
                <a:latin typeface="字由文艺黑" panose="00020600040101010101" pitchFamily="18" charset="-122"/>
                <a:ea typeface="字由文艺黑" panose="00020600040101010101" pitchFamily="18" charset="-122"/>
              </a:rPr>
              <a:t>开发入门</a:t>
            </a:r>
            <a:endParaRPr lang="en-GB" altLang="zh-CN" sz="2400" b="0" i="0" dirty="0">
              <a:solidFill>
                <a:srgbClr val="000000"/>
              </a:solidFill>
              <a:effectLst/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453380" y="1959952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26235" y="3155298"/>
            <a:ext cx="2327910" cy="7571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大厂求职</a:t>
            </a:r>
          </a:p>
          <a:p>
            <a:pPr algn="ctr"/>
            <a:endParaRPr lang="zh-CN" altLang="en-US" sz="2160" b="1" dirty="0">
              <a:gradFill flip="none"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8100000" scaled="1"/>
                <a:tileRect/>
              </a:gra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71330" y="1959952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28050" y="3160507"/>
            <a:ext cx="2578100" cy="4247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工作与课程差异</a:t>
            </a:r>
          </a:p>
        </p:txBody>
      </p:sp>
      <p:sp>
        <p:nvSpPr>
          <p:cNvPr id="16" name="椭圆 15"/>
          <p:cNvSpPr/>
          <p:nvPr/>
        </p:nvSpPr>
        <p:spPr>
          <a:xfrm>
            <a:off x="1703070" y="4252854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73480" y="5585426"/>
            <a:ext cx="1950720" cy="4247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zh-TW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团队开发</a:t>
            </a:r>
            <a:endParaRPr lang="zh-CN" altLang="en-US" sz="2160" b="1" dirty="0">
              <a:gradFill flip="none"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8100000" scaled="1"/>
                <a:tileRect/>
              </a:gra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453380" y="4377110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38299" y="5591539"/>
            <a:ext cx="1950720" cy="4247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开发相关常识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11699E9-D641-485D-A539-1EC80332BF40}"/>
              </a:ext>
            </a:extLst>
          </p:cNvPr>
          <p:cNvSpPr/>
          <p:nvPr/>
        </p:nvSpPr>
        <p:spPr>
          <a:xfrm>
            <a:off x="9371330" y="4405254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1502B76-CE99-4952-9BBC-2ECE7EF9DCAA}"/>
              </a:ext>
            </a:extLst>
          </p:cNvPr>
          <p:cNvSpPr txBox="1"/>
          <p:nvPr/>
        </p:nvSpPr>
        <p:spPr>
          <a:xfrm>
            <a:off x="8527471" y="5591539"/>
            <a:ext cx="2726801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00" b="1" i="0" dirty="0">
                <a:effectLst/>
                <a:latin typeface="字由文艺黑" panose="00020600040101010101" pitchFamily="18" charset="-122"/>
                <a:ea typeface="字由文艺黑" panose="00020600040101010101" pitchFamily="18" charset="-122"/>
              </a:rPr>
              <a:t>撰写简历时的细节</a:t>
            </a:r>
            <a:endParaRPr lang="zh-CN" altLang="en-US" sz="2100" b="1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9667FE9-3C80-4876-8631-09BCD97CDBC9}"/>
              </a:ext>
            </a:extLst>
          </p:cNvPr>
          <p:cNvSpPr/>
          <p:nvPr/>
        </p:nvSpPr>
        <p:spPr>
          <a:xfrm>
            <a:off x="4285969" y="342606"/>
            <a:ext cx="3232432" cy="8254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dirty="0">
                <a:solidFill>
                  <a:schemeClr val="tx1"/>
                </a:solidFill>
                <a:latin typeface="汉仪超级战甲W" panose="00020600040101010101" pitchFamily="18" charset="-122"/>
                <a:ea typeface="汉仪超级战甲W" panose="00020600040101010101" pitchFamily="18" charset="-122"/>
              </a:rPr>
              <a:t>讲座大纲</a:t>
            </a:r>
            <a:endParaRPr lang="en-US" altLang="zh-CN" sz="3000" dirty="0">
              <a:solidFill>
                <a:schemeClr val="tx1"/>
              </a:solidFill>
              <a:latin typeface="汉仪超级战甲W" panose="00020600040101010101" pitchFamily="18" charset="-122"/>
              <a:ea typeface="汉仪超级战甲W" panose="00020600040101010101" pitchFamily="18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D72CF14-C6DE-4AA3-8A80-8FF5DB79A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82" y="146896"/>
            <a:ext cx="1401889" cy="14018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1ADC53-0529-49F3-8944-AB980F6E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7" y="146897"/>
            <a:ext cx="1401889" cy="14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F7BFDD4-72F9-7A10-AB93-681B4E6E954E}"/>
              </a:ext>
            </a:extLst>
          </p:cNvPr>
          <p:cNvSpPr/>
          <p:nvPr/>
        </p:nvSpPr>
        <p:spPr>
          <a:xfrm>
            <a:off x="-449943" y="0"/>
            <a:ext cx="12994368" cy="72847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76BD744D-8FC6-F39F-CE14-2CA17000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033" y="2373527"/>
            <a:ext cx="6487071" cy="1334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3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吉金体W" panose="00020600040101010101" pitchFamily="18" charset="-122"/>
                <a:ea typeface="汉仪吉金体W" panose="00020600040101010101" pitchFamily="18" charset="-122"/>
              </a:rPr>
              <a:t>更多大厂内推码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A342CB3-9ACB-56B7-3FE2-72BBC9D94ABD}"/>
              </a:ext>
            </a:extLst>
          </p:cNvPr>
          <p:cNvCxnSpPr>
            <a:cxnSpLocks/>
          </p:cNvCxnSpPr>
          <p:nvPr/>
        </p:nvCxnSpPr>
        <p:spPr>
          <a:xfrm>
            <a:off x="4451096" y="3222171"/>
            <a:ext cx="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8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10">
        <p159:morph option="byObject"/>
      </p:transition>
    </mc:Choice>
    <mc:Fallback xmlns="">
      <p:transition spd="slow" advClick="0" advTm="1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F7BFDD4-72F9-7A10-AB93-681B4E6E954E}"/>
              </a:ext>
            </a:extLst>
          </p:cNvPr>
          <p:cNvSpPr/>
          <p:nvPr/>
        </p:nvSpPr>
        <p:spPr>
          <a:xfrm>
            <a:off x="-449944" y="0"/>
            <a:ext cx="13061043" cy="7124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76BD744D-8FC6-F39F-CE14-2CA17000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033" y="2373527"/>
            <a:ext cx="6487071" cy="1334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3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吉金体W" panose="00020600040101010101" pitchFamily="18" charset="-122"/>
                <a:ea typeface="汉仪吉金体W" panose="00020600040101010101" pitchFamily="18" charset="-122"/>
              </a:rPr>
              <a:t>更多大厂内推码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A342CB3-9ACB-56B7-3FE2-72BBC9D94ABD}"/>
              </a:ext>
            </a:extLst>
          </p:cNvPr>
          <p:cNvCxnSpPr>
            <a:cxnSpLocks/>
          </p:cNvCxnSpPr>
          <p:nvPr/>
        </p:nvCxnSpPr>
        <p:spPr>
          <a:xfrm>
            <a:off x="4451096" y="1956622"/>
            <a:ext cx="0" cy="33097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">
            <a:extLst>
              <a:ext uri="{FF2B5EF4-FFF2-40B4-BE49-F238E27FC236}">
                <a16:creationId xmlns:a16="http://schemas.microsoft.com/office/drawing/2014/main" id="{E2D66573-D3B9-6E94-86C1-62AD57FCE752}"/>
              </a:ext>
            </a:extLst>
          </p:cNvPr>
          <p:cNvSpPr txBox="1"/>
          <p:nvPr/>
        </p:nvSpPr>
        <p:spPr>
          <a:xfrm>
            <a:off x="4995723" y="1345968"/>
            <a:ext cx="7196277" cy="496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拼多多内推码：</a:t>
            </a:r>
            <a:r>
              <a:rPr lang="en-US" altLang="zh-CN" sz="2200" dirty="0" err="1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kFPRmYkrxl</a:t>
            </a:r>
            <a:r>
              <a:rPr lang="en-US" altLang="zh-CN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 </a:t>
            </a: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（在拼多多招聘官网</a:t>
            </a:r>
            <a:r>
              <a:rPr lang="en-HK" altLang="zh-CN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  <a:hlinkClick r:id="rId3"/>
              </a:rPr>
              <a:t>https://careers.pddglobalhr.com/campus/</a:t>
            </a:r>
            <a:r>
              <a:rPr lang="en-HK" altLang="zh-CN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 </a:t>
            </a: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使用）</a:t>
            </a:r>
            <a:endParaRPr lang="en-US" altLang="zh-CN" sz="2200" dirty="0">
              <a:solidFill>
                <a:schemeClr val="bg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altLang="zh-CN" sz="2200" dirty="0">
              <a:solidFill>
                <a:schemeClr val="bg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小红书推荐码</a:t>
            </a:r>
            <a:r>
              <a:rPr lang="en-US" altLang="zh-CN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: YA934Q9R5WIY</a:t>
            </a: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，内推码仅适用于校招内推（官网上写明</a:t>
            </a:r>
            <a:r>
              <a:rPr lang="en-US" altLang="zh-CN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【</a:t>
            </a: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应届生招聘</a:t>
            </a:r>
            <a:r>
              <a:rPr lang="en-US" altLang="zh-CN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】</a:t>
            </a: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的才可以填写）及微信小程序绑定关联</a:t>
            </a:r>
            <a:endParaRPr lang="en-US" altLang="zh-CN" sz="2200" dirty="0">
              <a:solidFill>
                <a:schemeClr val="bg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endParaRPr lang="en-US" altLang="zh-CN" sz="2200" dirty="0">
              <a:solidFill>
                <a:schemeClr val="bg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网易游戏客户端方向内推，可以在官网投递简历后联系我微信，我找那位大佬在网易内推系统里帮你推荐</a:t>
            </a:r>
            <a:endParaRPr lang="en-US" altLang="zh-CN" sz="2200" dirty="0">
              <a:solidFill>
                <a:schemeClr val="bg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endParaRPr lang="zh-CN" altLang="en-US" sz="2200" dirty="0">
              <a:solidFill>
                <a:schemeClr val="bg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379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視訊 5" title="電波">
            <a:hlinkClick r:id="" action="ppaction://media"/>
            <a:extLst>
              <a:ext uri="{FF2B5EF4-FFF2-40B4-BE49-F238E27FC236}">
                <a16:creationId xmlns:a16="http://schemas.microsoft.com/office/drawing/2014/main" id="{BC539E45-8150-3E8B-4474-75DE05463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CDC1E00-BAEB-6299-67AD-1B49BA4F51DC}"/>
              </a:ext>
            </a:extLst>
          </p:cNvPr>
          <p:cNvSpPr txBox="1"/>
          <p:nvPr/>
        </p:nvSpPr>
        <p:spPr>
          <a:xfrm>
            <a:off x="2663969" y="2987069"/>
            <a:ext cx="68640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MiSans Heavy" panose="00000A00000000000000" pitchFamily="2" charset="-122"/>
                <a:ea typeface="MiSans Heavy" panose="00000A00000000000000" pitchFamily="2" charset="-122"/>
              </a:rPr>
              <a:t>Thanks For Watching</a:t>
            </a:r>
            <a:endParaRPr lang="zh-CN" altLang="en-US" sz="45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2C9A931-352A-915E-6899-C4E5A80422E5}"/>
              </a:ext>
            </a:extLst>
          </p:cNvPr>
          <p:cNvSpPr/>
          <p:nvPr/>
        </p:nvSpPr>
        <p:spPr>
          <a:xfrm>
            <a:off x="-501651" y="-260351"/>
            <a:ext cx="13195300" cy="737870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2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0113D31-B74B-4B85-AEE6-5BB10B1F6315}"/>
              </a:ext>
            </a:extLst>
          </p:cNvPr>
          <p:cNvSpPr/>
          <p:nvPr/>
        </p:nvSpPr>
        <p:spPr>
          <a:xfrm>
            <a:off x="-438150" y="-685800"/>
            <a:ext cx="13601700" cy="499110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75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69D694-B10D-4A80-9B34-827BB1BB51C1}"/>
              </a:ext>
            </a:extLst>
          </p:cNvPr>
          <p:cNvSpPr/>
          <p:nvPr/>
        </p:nvSpPr>
        <p:spPr>
          <a:xfrm>
            <a:off x="3914496" y="1288550"/>
            <a:ext cx="4315104" cy="25763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1C70AD2-5D8B-49CA-A44E-0CA62FE9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692" y="1020552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5000" dirty="0">
                <a:solidFill>
                  <a:srgbClr val="080808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互联网大厂</a:t>
            </a:r>
            <a:endParaRPr lang="zh-CN" altLang="en-US" sz="5000" kern="1200" dirty="0">
              <a:solidFill>
                <a:srgbClr val="080808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pic>
        <p:nvPicPr>
          <p:cNvPr id="10" name="Picture 4" descr="100,000+ 最精彩的公司图片· 100% 免费下载· Pexels 素材图片">
            <a:extLst>
              <a:ext uri="{FF2B5EF4-FFF2-40B4-BE49-F238E27FC236}">
                <a16:creationId xmlns:a16="http://schemas.microsoft.com/office/drawing/2014/main" id="{380B5834-DA9B-4416-AF58-A758550C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5" b="98525" l="800" r="96600">
                        <a14:foregroundMark x1="78400" y1="94985" x2="78400" y2="94985"/>
                        <a14:foregroundMark x1="44400" y1="88791" x2="38800" y2="88496"/>
                        <a14:foregroundMark x1="17200" y1="90855" x2="13600" y2="82596"/>
                        <a14:foregroundMark x1="10400" y1="64012" x2="10000" y2="35398"/>
                        <a14:foregroundMark x1="10000" y1="24779" x2="15000" y2="9735"/>
                        <a14:foregroundMark x1="9200" y1="9440" x2="9200" y2="9440"/>
                        <a14:foregroundMark x1="10400" y1="5310" x2="5000" y2="42478"/>
                        <a14:foregroundMark x1="5000" y1="42478" x2="12600" y2="82891"/>
                        <a14:foregroundMark x1="7200" y1="77286" x2="55800" y2="92035"/>
                        <a14:foregroundMark x1="55800" y1="92035" x2="89600" y2="95870"/>
                        <a14:foregroundMark x1="91200" y1="84956" x2="95600" y2="97050"/>
                        <a14:foregroundMark x1="95000" y1="80826" x2="87400" y2="95575"/>
                        <a14:foregroundMark x1="87400" y1="95575" x2="84800" y2="97050"/>
                        <a14:foregroundMark x1="96600" y1="87316" x2="79200" y2="97345"/>
                        <a14:foregroundMark x1="68000" y1="94690" x2="38800" y2="92035"/>
                        <a14:foregroundMark x1="66800" y1="92625" x2="88800" y2="90855"/>
                        <a14:foregroundMark x1="86400" y1="80826" x2="88000" y2="93805"/>
                        <a14:foregroundMark x1="70400" y1="77286" x2="55200" y2="84071"/>
                        <a14:foregroundMark x1="54400" y1="73746" x2="31600" y2="79351"/>
                        <a14:foregroundMark x1="10200" y1="82006" x2="3200" y2="81416"/>
                        <a14:foregroundMark x1="5400" y1="64307" x2="5600" y2="96165"/>
                        <a14:foregroundMark x1="5200" y1="35398" x2="6400" y2="9440"/>
                        <a14:foregroundMark x1="8800" y1="5015" x2="17200" y2="4130"/>
                        <a14:foregroundMark x1="16600" y1="3835" x2="2800" y2="9735"/>
                        <a14:foregroundMark x1="3800" y1="10029" x2="7600" y2="41298"/>
                        <a14:foregroundMark x1="13600" y1="73156" x2="39000" y2="93215"/>
                        <a14:foregroundMark x1="19000" y1="88791" x2="28600" y2="92625"/>
                        <a14:foregroundMark x1="19200" y1="66077" x2="800" y2="80826"/>
                        <a14:foregroundMark x1="12600" y1="55752" x2="5600" y2="66077"/>
                        <a14:foregroundMark x1="85200" y1="84366" x2="92800" y2="98525"/>
                        <a14:foregroundMark x1="90200" y1="78171" x2="93200" y2="95575"/>
                        <a14:foregroundMark x1="90000" y1="86431" x2="94400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2217" y="-2098341"/>
            <a:ext cx="10808996" cy="99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DB44D4F-F133-664E-5766-5B2EE87E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86209" y="-4009292"/>
            <a:ext cx="12205680" cy="11901234"/>
          </a:xfrm>
          <a:prstGeom prst="rect">
            <a:avLst/>
          </a:prstGeom>
        </p:spPr>
      </p:pic>
      <p:pic>
        <p:nvPicPr>
          <p:cNvPr id="11" name="Picture 6" descr="高楼大厦图片素材-高楼大厦图片大全-高楼大厦高清图片素材-高楼大厦未来素材">
            <a:extLst>
              <a:ext uri="{FF2B5EF4-FFF2-40B4-BE49-F238E27FC236}">
                <a16:creationId xmlns:a16="http://schemas.microsoft.com/office/drawing/2014/main" id="{953C842F-33DB-4F4B-BAFC-EB427EC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614" l="2500" r="90000">
                        <a14:foregroundMark x1="4875" y1="30435" x2="5000" y2="67633"/>
                        <a14:foregroundMark x1="6500" y1="48309" x2="7125" y2="78744"/>
                        <a14:foregroundMark x1="7125" y1="78744" x2="7625" y2="81159"/>
                        <a14:foregroundMark x1="13375" y1="76812" x2="17750" y2="83333"/>
                        <a14:foregroundMark x1="11375" y1="81401" x2="2500" y2="84300"/>
                        <a14:foregroundMark x1="32875" y1="81159" x2="36125" y2="83092"/>
                        <a14:foregroundMark x1="42500" y1="81159" x2="46125" y2="79710"/>
                        <a14:foregroundMark x1="47250" y1="74396" x2="46875" y2="71981"/>
                        <a14:foregroundMark x1="58250" y1="51691" x2="58250" y2="51691"/>
                        <a14:foregroundMark x1="61125" y1="39372" x2="61375" y2="40097"/>
                        <a14:foregroundMark x1="59500" y1="50483" x2="60000" y2="58696"/>
                        <a14:foregroundMark x1="56000" y1="45894" x2="57750" y2="56280"/>
                        <a14:foregroundMark x1="64250" y1="35990" x2="65750" y2="44686"/>
                        <a14:foregroundMark x1="65625" y1="74155" x2="63375" y2="81159"/>
                        <a14:foregroundMark x1="56750" y1="88647" x2="56000" y2="88647"/>
                        <a14:foregroundMark x1="60750" y1="26570" x2="56250" y2="26812"/>
                        <a14:foregroundMark x1="56125" y1="26087" x2="54000" y2="28502"/>
                        <a14:foregroundMark x1="57000" y1="26570" x2="54500" y2="26570"/>
                        <a14:foregroundMark x1="52750" y1="28502" x2="50750" y2="31159"/>
                        <a14:foregroundMark x1="59875" y1="23671" x2="60500" y2="24155"/>
                        <a14:foregroundMark x1="63000" y1="25845" x2="63000" y2="25845"/>
                        <a14:foregroundMark x1="64625" y1="84783" x2="64875" y2="87681"/>
                        <a14:foregroundMark x1="66875" y1="84058" x2="62875" y2="86957"/>
                        <a14:foregroundMark x1="60500" y1="86957" x2="58500" y2="87198"/>
                        <a14:foregroundMark x1="64375" y1="81401" x2="67875" y2="8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28" y="2286705"/>
            <a:ext cx="12979501" cy="671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37881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27C8C331-0D56-4F86-AD44-8D684335E25E}"/>
              </a:ext>
            </a:extLst>
          </p:cNvPr>
          <p:cNvSpPr/>
          <p:nvPr/>
        </p:nvSpPr>
        <p:spPr>
          <a:xfrm>
            <a:off x="-438150" y="-685800"/>
            <a:ext cx="13639054" cy="691515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75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81B927-3CE1-446E-87A6-68EF6A4B6C3C}"/>
              </a:ext>
            </a:extLst>
          </p:cNvPr>
          <p:cNvSpPr/>
          <p:nvPr/>
        </p:nvSpPr>
        <p:spPr>
          <a:xfrm>
            <a:off x="8637316" y="1601706"/>
            <a:ext cx="3208516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CN" sz="3500" dirty="0" err="1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leetcode</a:t>
            </a:r>
            <a:r>
              <a:rPr lang="en-HK" altLang="zh-CN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 hot 100 / top 150</a:t>
            </a:r>
            <a:r>
              <a:rPr lang="zh-CN" altLang="en-HK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，</a:t>
            </a:r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实习和秋招难度有区别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82F7DE-53C9-4770-A913-F729C95813A6}"/>
              </a:ext>
            </a:extLst>
          </p:cNvPr>
          <p:cNvSpPr/>
          <p:nvPr/>
        </p:nvSpPr>
        <p:spPr>
          <a:xfrm>
            <a:off x="4645611" y="1601707"/>
            <a:ext cx="3208516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自行包装，通常会用到一些常见的组件与技术栈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69D694-B10D-4A80-9B34-827BB1BB51C1}"/>
              </a:ext>
            </a:extLst>
          </p:cNvPr>
          <p:cNvSpPr/>
          <p:nvPr/>
        </p:nvSpPr>
        <p:spPr>
          <a:xfrm>
            <a:off x="763466" y="1601707"/>
            <a:ext cx="3241677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语言本身、计算机网络、数据库、并发问题</a:t>
            </a:r>
            <a:r>
              <a:rPr lang="en-US" altLang="zh-CN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/</a:t>
            </a:r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微服务设计</a:t>
            </a:r>
          </a:p>
        </p:txBody>
      </p:sp>
      <p:pic>
        <p:nvPicPr>
          <p:cNvPr id="10" name="Picture 4" descr="100,000+ 最精彩的公司图片· 100% 免费下载· Pexels 素材图片">
            <a:extLst>
              <a:ext uri="{FF2B5EF4-FFF2-40B4-BE49-F238E27FC236}">
                <a16:creationId xmlns:a16="http://schemas.microsoft.com/office/drawing/2014/main" id="{380B5834-DA9B-4416-AF58-A758550C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5" b="98525" l="800" r="96600">
                        <a14:foregroundMark x1="78400" y1="94985" x2="78400" y2="94985"/>
                        <a14:foregroundMark x1="44400" y1="88791" x2="38800" y2="88496"/>
                        <a14:foregroundMark x1="17200" y1="90855" x2="13600" y2="82596"/>
                        <a14:foregroundMark x1="10400" y1="64012" x2="10000" y2="35398"/>
                        <a14:foregroundMark x1="10000" y1="24779" x2="15000" y2="9735"/>
                        <a14:foregroundMark x1="9200" y1="9440" x2="9200" y2="9440"/>
                        <a14:foregroundMark x1="10400" y1="5310" x2="5000" y2="42478"/>
                        <a14:foregroundMark x1="5000" y1="42478" x2="12600" y2="82891"/>
                        <a14:foregroundMark x1="7200" y1="77286" x2="55800" y2="92035"/>
                        <a14:foregroundMark x1="55800" y1="92035" x2="89600" y2="95870"/>
                        <a14:foregroundMark x1="91200" y1="84956" x2="95600" y2="97050"/>
                        <a14:foregroundMark x1="95000" y1="80826" x2="87400" y2="95575"/>
                        <a14:foregroundMark x1="87400" y1="95575" x2="84800" y2="97050"/>
                        <a14:foregroundMark x1="96600" y1="87316" x2="79200" y2="97345"/>
                        <a14:foregroundMark x1="68000" y1="94690" x2="38800" y2="92035"/>
                        <a14:foregroundMark x1="66800" y1="92625" x2="88800" y2="90855"/>
                        <a14:foregroundMark x1="86400" y1="80826" x2="88000" y2="93805"/>
                        <a14:foregroundMark x1="70400" y1="77286" x2="55200" y2="84071"/>
                        <a14:foregroundMark x1="54400" y1="73746" x2="31600" y2="79351"/>
                        <a14:foregroundMark x1="10200" y1="82006" x2="3200" y2="81416"/>
                        <a14:foregroundMark x1="5400" y1="64307" x2="5600" y2="96165"/>
                        <a14:foregroundMark x1="5200" y1="35398" x2="6400" y2="9440"/>
                        <a14:foregroundMark x1="8800" y1="5015" x2="17200" y2="4130"/>
                        <a14:foregroundMark x1="16600" y1="3835" x2="2800" y2="9735"/>
                        <a14:foregroundMark x1="3800" y1="10029" x2="7600" y2="41298"/>
                        <a14:foregroundMark x1="13600" y1="73156" x2="39000" y2="93215"/>
                        <a14:foregroundMark x1="19000" y1="88791" x2="28600" y2="92625"/>
                        <a14:foregroundMark x1="19200" y1="66077" x2="800" y2="80826"/>
                        <a14:foregroundMark x1="12600" y1="55752" x2="5600" y2="66077"/>
                        <a14:foregroundMark x1="85200" y1="84366" x2="92800" y2="98525"/>
                        <a14:foregroundMark x1="90200" y1="78171" x2="93200" y2="95575"/>
                        <a14:foregroundMark x1="90000" y1="86431" x2="94400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7446" y="-144025"/>
            <a:ext cx="11067422" cy="102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6">
            <a:extLst>
              <a:ext uri="{FF2B5EF4-FFF2-40B4-BE49-F238E27FC236}">
                <a16:creationId xmlns:a16="http://schemas.microsoft.com/office/drawing/2014/main" id="{56F9FE8A-0F04-47A1-8BAF-2B1785D7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1430" y="-2664493"/>
            <a:ext cx="12205680" cy="11901234"/>
          </a:xfrm>
          <a:prstGeom prst="rect">
            <a:avLst/>
          </a:prstGeom>
        </p:spPr>
      </p:pic>
      <p:pic>
        <p:nvPicPr>
          <p:cNvPr id="11" name="Picture 6" descr="高楼大厦图片素材-高楼大厦图片大全-高楼大厦高清图片素材-高楼大厦未来素材">
            <a:extLst>
              <a:ext uri="{FF2B5EF4-FFF2-40B4-BE49-F238E27FC236}">
                <a16:creationId xmlns:a16="http://schemas.microsoft.com/office/drawing/2014/main" id="{953C842F-33DB-4F4B-BAFC-EB427EC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614" l="2500" r="90000">
                        <a14:foregroundMark x1="4875" y1="30435" x2="5000" y2="67633"/>
                        <a14:foregroundMark x1="6500" y1="48309" x2="7125" y2="78744"/>
                        <a14:foregroundMark x1="7125" y1="78744" x2="7625" y2="81159"/>
                        <a14:foregroundMark x1="13375" y1="76812" x2="17750" y2="83333"/>
                        <a14:foregroundMark x1="11375" y1="81401" x2="2500" y2="84300"/>
                        <a14:foregroundMark x1="32875" y1="81159" x2="36125" y2="83092"/>
                        <a14:foregroundMark x1="42500" y1="81159" x2="46125" y2="79710"/>
                        <a14:foregroundMark x1="47250" y1="74396" x2="46875" y2="71981"/>
                        <a14:foregroundMark x1="58250" y1="51691" x2="58250" y2="51691"/>
                        <a14:foregroundMark x1="61125" y1="39372" x2="61375" y2="40097"/>
                        <a14:foregroundMark x1="59500" y1="50483" x2="60000" y2="58696"/>
                        <a14:foregroundMark x1="56000" y1="45894" x2="57750" y2="56280"/>
                        <a14:foregroundMark x1="64250" y1="35990" x2="65750" y2="44686"/>
                        <a14:foregroundMark x1="65625" y1="74155" x2="63375" y2="81159"/>
                        <a14:foregroundMark x1="56750" y1="88647" x2="56000" y2="88647"/>
                        <a14:foregroundMark x1="60750" y1="26570" x2="56250" y2="26812"/>
                        <a14:foregroundMark x1="56125" y1="26087" x2="54000" y2="28502"/>
                        <a14:foregroundMark x1="57000" y1="26570" x2="54500" y2="26570"/>
                        <a14:foregroundMark x1="52750" y1="28502" x2="50750" y2="31159"/>
                        <a14:foregroundMark x1="59875" y1="23671" x2="60500" y2="24155"/>
                        <a14:foregroundMark x1="63000" y1="25845" x2="63000" y2="25845"/>
                        <a14:foregroundMark x1="64625" y1="84783" x2="64875" y2="87681"/>
                        <a14:foregroundMark x1="66875" y1="84058" x2="62875" y2="86957"/>
                        <a14:foregroundMark x1="60500" y1="86957" x2="58500" y2="87198"/>
                        <a14:foregroundMark x1="64375" y1="81401" x2="67875" y2="8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4" y="3943350"/>
            <a:ext cx="12979501" cy="62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A62C772-7F47-D327-99B9-4A7864D2BF57}"/>
              </a:ext>
            </a:extLst>
          </p:cNvPr>
          <p:cNvCxnSpPr>
            <a:cxnSpLocks/>
          </p:cNvCxnSpPr>
          <p:nvPr/>
        </p:nvCxnSpPr>
        <p:spPr>
          <a:xfrm>
            <a:off x="-3059818" y="19812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BC5D57E-6761-4E64-8671-22AA28954D3C}"/>
              </a:ext>
            </a:extLst>
          </p:cNvPr>
          <p:cNvSpPr txBox="1"/>
          <p:nvPr/>
        </p:nvSpPr>
        <p:spPr>
          <a:xfrm>
            <a:off x="-11492929" y="502951"/>
            <a:ext cx="227808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5000" b="1" dirty="0">
                <a:latin typeface="字由文艺黑" panose="00020600040101010101" pitchFamily="18" charset="-122"/>
                <a:ea typeface="字由文艺黑" panose="00020600040101010101" pitchFamily="18" charset="-122"/>
              </a:rPr>
              <a:t>八股文      项目经历       算法题</a:t>
            </a:r>
          </a:p>
        </p:txBody>
      </p:sp>
    </p:spTree>
    <p:extLst>
      <p:ext uri="{BB962C8B-B14F-4D97-AF65-F5344CB8AC3E}">
        <p14:creationId xmlns:p14="http://schemas.microsoft.com/office/powerpoint/2010/main" val="5915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27C8C331-0D56-4F86-AD44-8D684335E25E}"/>
              </a:ext>
            </a:extLst>
          </p:cNvPr>
          <p:cNvSpPr/>
          <p:nvPr/>
        </p:nvSpPr>
        <p:spPr>
          <a:xfrm>
            <a:off x="-438150" y="-685800"/>
            <a:ext cx="13639054" cy="691515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75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82F7DE-53C9-4770-A913-F729C95813A6}"/>
              </a:ext>
            </a:extLst>
          </p:cNvPr>
          <p:cNvSpPr/>
          <p:nvPr/>
        </p:nvSpPr>
        <p:spPr>
          <a:xfrm>
            <a:off x="6351922" y="1790699"/>
            <a:ext cx="3208516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暑假实习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69D694-B10D-4A80-9B34-827BB1BB51C1}"/>
              </a:ext>
            </a:extLst>
          </p:cNvPr>
          <p:cNvSpPr/>
          <p:nvPr/>
        </p:nvSpPr>
        <p:spPr>
          <a:xfrm>
            <a:off x="2686050" y="1790700"/>
            <a:ext cx="3241677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日常实习</a:t>
            </a:r>
          </a:p>
        </p:txBody>
      </p:sp>
      <p:pic>
        <p:nvPicPr>
          <p:cNvPr id="10" name="Picture 4" descr="100,000+ 最精彩的公司图片· 100% 免费下载· Pexels 素材图片">
            <a:extLst>
              <a:ext uri="{FF2B5EF4-FFF2-40B4-BE49-F238E27FC236}">
                <a16:creationId xmlns:a16="http://schemas.microsoft.com/office/drawing/2014/main" id="{380B5834-DA9B-4416-AF58-A758550C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5" b="98525" l="800" r="96600">
                        <a14:foregroundMark x1="78400" y1="94985" x2="78400" y2="94985"/>
                        <a14:foregroundMark x1="44400" y1="88791" x2="38800" y2="88496"/>
                        <a14:foregroundMark x1="17200" y1="90855" x2="13600" y2="82596"/>
                        <a14:foregroundMark x1="10400" y1="64012" x2="10000" y2="35398"/>
                        <a14:foregroundMark x1="10000" y1="24779" x2="15000" y2="9735"/>
                        <a14:foregroundMark x1="9200" y1="9440" x2="9200" y2="9440"/>
                        <a14:foregroundMark x1="10400" y1="5310" x2="5000" y2="42478"/>
                        <a14:foregroundMark x1="5000" y1="42478" x2="12600" y2="82891"/>
                        <a14:foregroundMark x1="7200" y1="77286" x2="55800" y2="92035"/>
                        <a14:foregroundMark x1="55800" y1="92035" x2="89600" y2="95870"/>
                        <a14:foregroundMark x1="91200" y1="84956" x2="95600" y2="97050"/>
                        <a14:foregroundMark x1="95000" y1="80826" x2="87400" y2="95575"/>
                        <a14:foregroundMark x1="87400" y1="95575" x2="84800" y2="97050"/>
                        <a14:foregroundMark x1="96600" y1="87316" x2="79200" y2="97345"/>
                        <a14:foregroundMark x1="68000" y1="94690" x2="38800" y2="92035"/>
                        <a14:foregroundMark x1="66800" y1="92625" x2="88800" y2="90855"/>
                        <a14:foregroundMark x1="86400" y1="80826" x2="88000" y2="93805"/>
                        <a14:foregroundMark x1="70400" y1="77286" x2="55200" y2="84071"/>
                        <a14:foregroundMark x1="54400" y1="73746" x2="31600" y2="79351"/>
                        <a14:foregroundMark x1="10200" y1="82006" x2="3200" y2="81416"/>
                        <a14:foregroundMark x1="5400" y1="64307" x2="5600" y2="96165"/>
                        <a14:foregroundMark x1="5200" y1="35398" x2="6400" y2="9440"/>
                        <a14:foregroundMark x1="8800" y1="5015" x2="17200" y2="4130"/>
                        <a14:foregroundMark x1="16600" y1="3835" x2="2800" y2="9735"/>
                        <a14:foregroundMark x1="3800" y1="10029" x2="7600" y2="41298"/>
                        <a14:foregroundMark x1="13600" y1="73156" x2="39000" y2="93215"/>
                        <a14:foregroundMark x1="19000" y1="88791" x2="28600" y2="92625"/>
                        <a14:foregroundMark x1="19200" y1="66077" x2="800" y2="80826"/>
                        <a14:foregroundMark x1="12600" y1="55752" x2="5600" y2="66077"/>
                        <a14:foregroundMark x1="85200" y1="84366" x2="92800" y2="98525"/>
                        <a14:foregroundMark x1="90200" y1="78171" x2="93200" y2="95575"/>
                        <a14:foregroundMark x1="90000" y1="86431" x2="94400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3496" y="-645153"/>
            <a:ext cx="11067422" cy="102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高楼大厦图片素材-高楼大厦图片大全-高楼大厦高清图片素材-高楼大厦未来素材">
            <a:extLst>
              <a:ext uri="{FF2B5EF4-FFF2-40B4-BE49-F238E27FC236}">
                <a16:creationId xmlns:a16="http://schemas.microsoft.com/office/drawing/2014/main" id="{953C842F-33DB-4F4B-BAFC-EB427EC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2" b="89614" l="2500" r="90000">
                        <a14:foregroundMark x1="4875" y1="30435" x2="5000" y2="67633"/>
                        <a14:foregroundMark x1="6500" y1="48309" x2="7125" y2="78744"/>
                        <a14:foregroundMark x1="7125" y1="78744" x2="7625" y2="81159"/>
                        <a14:foregroundMark x1="13375" y1="76812" x2="17750" y2="83333"/>
                        <a14:foregroundMark x1="11375" y1="81401" x2="2500" y2="84300"/>
                        <a14:foregroundMark x1="32875" y1="81159" x2="36125" y2="83092"/>
                        <a14:foregroundMark x1="42500" y1="81159" x2="46125" y2="79710"/>
                        <a14:foregroundMark x1="47250" y1="74396" x2="46875" y2="71981"/>
                        <a14:foregroundMark x1="58250" y1="51691" x2="58250" y2="51691"/>
                        <a14:foregroundMark x1="61125" y1="39372" x2="61375" y2="40097"/>
                        <a14:foregroundMark x1="59500" y1="50483" x2="60000" y2="58696"/>
                        <a14:foregroundMark x1="56000" y1="45894" x2="57750" y2="56280"/>
                        <a14:foregroundMark x1="64250" y1="35990" x2="65750" y2="44686"/>
                        <a14:foregroundMark x1="65625" y1="74155" x2="63375" y2="81159"/>
                        <a14:foregroundMark x1="56750" y1="88647" x2="56000" y2="88647"/>
                        <a14:foregroundMark x1="60750" y1="26570" x2="56250" y2="26812"/>
                        <a14:foregroundMark x1="56125" y1="26087" x2="54000" y2="28502"/>
                        <a14:foregroundMark x1="57000" y1="26570" x2="54500" y2="26570"/>
                        <a14:foregroundMark x1="52750" y1="28502" x2="50750" y2="31159"/>
                        <a14:foregroundMark x1="59875" y1="23671" x2="60500" y2="24155"/>
                        <a14:foregroundMark x1="63000" y1="25845" x2="63000" y2="25845"/>
                        <a14:foregroundMark x1="64625" y1="84783" x2="64875" y2="87681"/>
                        <a14:foregroundMark x1="66875" y1="84058" x2="62875" y2="86957"/>
                        <a14:foregroundMark x1="60500" y1="86957" x2="58500" y2="87198"/>
                        <a14:foregroundMark x1="64375" y1="81401" x2="67875" y2="8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4" y="3943350"/>
            <a:ext cx="12979501" cy="62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A62C772-7F47-D327-99B9-4A7864D2BF57}"/>
              </a:ext>
            </a:extLst>
          </p:cNvPr>
          <p:cNvCxnSpPr>
            <a:cxnSpLocks/>
          </p:cNvCxnSpPr>
          <p:nvPr/>
        </p:nvCxnSpPr>
        <p:spPr>
          <a:xfrm>
            <a:off x="-3059818" y="19812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圖片 8" descr="一張含有 文字, 天空, 室外, 路面 的圖片&#10;&#10;自動產生的描述">
            <a:extLst>
              <a:ext uri="{FF2B5EF4-FFF2-40B4-BE49-F238E27FC236}">
                <a16:creationId xmlns:a16="http://schemas.microsoft.com/office/drawing/2014/main" id="{D5DF34EC-2EF8-2A17-FD25-2229DCF42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42" y1="31664" x2="41626" y2="26131"/>
                        <a14:foregroundMark x1="39095" y1="26979" x2="36241" y2="45477"/>
                        <a14:foregroundMark x1="36241" y1="45477" x2="36241" y2="45477"/>
                        <a14:foregroundMark x1="38772" y1="36187" x2="37749" y2="55291"/>
                        <a14:foregroundMark x1="37749" y1="55291" x2="37749" y2="55291"/>
                        <a14:foregroundMark x1="36952" y1="61874" x2="37830" y2="65630"/>
                        <a14:foregroundMark x1="46634" y1="21082" x2="58212" y2="27625"/>
                        <a14:foregroundMark x1="72052" y1="32027" x2="73910" y2="32512"/>
                        <a14:foregroundMark x1="71729" y1="32391" x2="71729" y2="32391"/>
                        <a14:foregroundMark x1="49327" y1="17690" x2="50673" y2="18174"/>
                        <a14:foregroundMark x1="46473" y1="16034" x2="49085" y2="17165"/>
                        <a14:foregroundMark x1="49246" y1="17690" x2="51508" y2="18942"/>
                        <a14:foregroundMark x1="47900" y1="16922" x2="50592" y2="18457"/>
                        <a14:foregroundMark x1="64997" y1="27625" x2="68444" y2="30129"/>
                        <a14:backgroundMark x1="86053" y1="68376" x2="24233" y2="59491"/>
                        <a14:backgroundMark x1="24233" y1="59491" x2="23479" y2="48829"/>
                        <a14:backgroundMark x1="23479" y1="48829" x2="26710" y2="34410"/>
                        <a14:backgroundMark x1="26710" y1="34410" x2="31745" y2="30129"/>
                        <a14:backgroundMark x1="31745" y1="30129" x2="31556" y2="32916"/>
                        <a14:backgroundMark x1="37345" y1="65751" x2="37345" y2="67488"/>
                        <a14:backgroundMark x1="37264" y1="62722" x2="38853" y2="64984"/>
                        <a14:backgroundMark x1="37507" y1="64863" x2="37426" y2="69023"/>
                        <a14:backgroundMark x1="36995" y1="64499" x2="37426" y2="66882"/>
                        <a14:backgroundMark x1="38691" y1="56826" x2="38099" y2="58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590" y="-1974979"/>
            <a:ext cx="28057062" cy="2134968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1CC90C3-2668-4F0F-B8F2-C15EDC82D7F8}"/>
              </a:ext>
            </a:extLst>
          </p:cNvPr>
          <p:cNvSpPr txBox="1"/>
          <p:nvPr/>
        </p:nvSpPr>
        <p:spPr>
          <a:xfrm>
            <a:off x="-14707392" y="174581"/>
            <a:ext cx="2278088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6500" b="1" dirty="0">
                <a:latin typeface="字由文艺黑" panose="00020600040101010101" pitchFamily="18" charset="-122"/>
                <a:ea typeface="字由文艺黑" panose="00020600040101010101" pitchFamily="18" charset="-122"/>
              </a:rPr>
              <a:t>实习类型</a:t>
            </a:r>
          </a:p>
        </p:txBody>
      </p:sp>
    </p:spTree>
    <p:extLst>
      <p:ext uri="{BB962C8B-B14F-4D97-AF65-F5344CB8AC3E}">
        <p14:creationId xmlns:p14="http://schemas.microsoft.com/office/powerpoint/2010/main" val="274211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56CD53-2AB4-45AC-B448-16D2F7A1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037F10-F13C-4979-B519-3742F4CCE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1E8262-A8A3-4C57-81D0-B83BEAFA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5"/>
            <a:ext cx="12192000" cy="68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C1152F0-86F8-466F-A132-18865180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25" y="-853410"/>
            <a:ext cx="13572159" cy="8334123"/>
          </a:xfrm>
          <a:prstGeom prst="rect">
            <a:avLst/>
          </a:prstGeom>
        </p:spPr>
      </p:pic>
      <p:pic>
        <p:nvPicPr>
          <p:cNvPr id="18434" name="Picture 2" descr="科技显示屏图片_科技显示屏素材_科技显示屏高清图片_摄图网图片下载">
            <a:extLst>
              <a:ext uri="{FF2B5EF4-FFF2-40B4-BE49-F238E27FC236}">
                <a16:creationId xmlns:a16="http://schemas.microsoft.com/office/drawing/2014/main" id="{1349324D-A1D1-F579-F7A7-6A7756F1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3667" l="3419" r="96368">
                        <a14:foregroundMark x1="16453" y1="11667" x2="16453" y2="11667"/>
                        <a14:foregroundMark x1="47222" y1="86000" x2="47222" y2="86000"/>
                        <a14:foregroundMark x1="5769" y1="90667" x2="5769" y2="90667"/>
                        <a14:foregroundMark x1="4274" y1="89333" x2="4701" y2="89333"/>
                        <a14:foregroundMark x1="6624" y1="89667" x2="12607" y2="90667"/>
                        <a14:foregroundMark x1="17094" y1="90667" x2="32265" y2="90000"/>
                        <a14:foregroundMark x1="35057" y1="90157" x2="37905" y2="90317"/>
                        <a14:foregroundMark x1="32816" y1="90031" x2="33234" y2="90055"/>
                        <a14:foregroundMark x1="32265" y1="90000" x2="32709" y2="90025"/>
                        <a14:foregroundMark x1="66898" y1="90635" x2="82051" y2="89667"/>
                        <a14:foregroundMark x1="82051" y1="89667" x2="91026" y2="90333"/>
                        <a14:foregroundMark x1="3632" y1="90000" x2="3632" y2="90000"/>
                        <a14:foregroundMark x1="92094" y1="89333" x2="94444" y2="89667"/>
                        <a14:foregroundMark x1="96368" y1="89667" x2="96368" y2="89667"/>
                        <a14:foregroundMark x1="14957" y1="9667" x2="26496" y2="10333"/>
                        <a14:foregroundMark x1="26496" y1="10333" x2="57051" y2="9000"/>
                        <a14:foregroundMark x1="57051" y1="9000" x2="83761" y2="10000"/>
                        <a14:foregroundMark x1="33333" y1="91333" x2="51282" y2="90667"/>
                        <a14:foregroundMark x1="55400" y1="90667" x2="55576" y2="90667"/>
                        <a14:foregroundMark x1="51282" y1="90667" x2="54967" y2="90667"/>
                        <a14:foregroundMark x1="66880" y1="89333" x2="65521" y2="89427"/>
                        <a14:foregroundMark x1="59435" y1="88539" x2="34615" y2="87000"/>
                        <a14:foregroundMark x1="59853" y1="88564" x2="59637" y2="88551"/>
                        <a14:foregroundMark x1="66880" y1="89000" x2="60894" y2="88629"/>
                        <a14:foregroundMark x1="55433" y1="93633" x2="54570" y2="93655"/>
                        <a14:foregroundMark x1="50855" y1="91333" x2="32265" y2="92000"/>
                        <a14:foregroundMark x1="32265" y1="92000" x2="32265" y2="92000"/>
                        <a14:backgroundMark x1="30342" y1="93667" x2="30342" y2="93667"/>
                        <a14:backgroundMark x1="31838" y1="93667" x2="32350" y2="93781"/>
                        <a14:backgroundMark x1="31624" y1="94000" x2="32262" y2="94000"/>
                        <a14:backgroundMark x1="31838" y1="93667" x2="32265" y2="92333"/>
                        <a14:backgroundMark x1="55128" y1="94000" x2="55128" y2="94000"/>
                        <a14:backgroundMark x1="55342" y1="94000" x2="55342" y2="94000"/>
                        <a14:backgroundMark x1="54487" y1="94000" x2="54487" y2="94000"/>
                        <a14:backgroundMark x1="55556" y1="94000" x2="55556" y2="94000"/>
                        <a14:backgroundMark x1="53632" y1="93667" x2="53632" y2="93667"/>
                        <a14:backgroundMark x1="54915" y1="94000" x2="54915" y2="94000"/>
                        <a14:backgroundMark x1="54060" y1="94000" x2="54274" y2="93667"/>
                        <a14:backgroundMark x1="54274" y1="93667" x2="54274" y2="93667"/>
                        <a14:backgroundMark x1="56197" y1="93667" x2="56838" y2="94000"/>
                        <a14:backgroundMark x1="57692" y1="94000" x2="57692" y2="94000"/>
                        <a14:backgroundMark x1="58974" y1="94000" x2="58974" y2="94000"/>
                        <a14:backgroundMark x1="59829" y1="94333" x2="59829" y2="94333"/>
                        <a14:backgroundMark x1="61111" y1="94333" x2="61111" y2="94333"/>
                        <a14:backgroundMark x1="60256" y1="93667" x2="59615" y2="93667"/>
                        <a14:backgroundMark x1="58974" y1="93667" x2="58547" y2="93667"/>
                        <a14:backgroundMark x1="57906" y1="93667" x2="57051" y2="93667"/>
                        <a14:backgroundMark x1="56624" y1="93667" x2="56197" y2="93667"/>
                        <a14:backgroundMark x1="55342" y1="93667" x2="55342" y2="93667"/>
                        <a14:backgroundMark x1="54487" y1="93333" x2="54701" y2="93333"/>
                        <a14:backgroundMark x1="55556" y1="93333" x2="56410" y2="93333"/>
                        <a14:backgroundMark x1="56624" y1="93333" x2="57479" y2="93333"/>
                        <a14:backgroundMark x1="57906" y1="93333" x2="58974" y2="93333"/>
                        <a14:backgroundMark x1="59615" y1="93667" x2="60470" y2="94000"/>
                        <a14:backgroundMark x1="61111" y1="94000" x2="61752" y2="94000"/>
                        <a14:backgroundMark x1="62179" y1="94000" x2="62821" y2="94000"/>
                        <a14:backgroundMark x1="63462" y1="94333" x2="64316" y2="94333"/>
                        <a14:backgroundMark x1="64744" y1="94333" x2="65385" y2="94333"/>
                        <a14:backgroundMark x1="66239" y1="94000" x2="57479" y2="93667"/>
                        <a14:backgroundMark x1="66026" y1="94000" x2="61325" y2="94000"/>
                        <a14:backgroundMark x1="67521" y1="94000" x2="63462" y2="94667"/>
                        <a14:backgroundMark x1="66880" y1="94000" x2="62393" y2="95667"/>
                        <a14:backgroundMark x1="11325" y1="87333" x2="11325" y2="87333"/>
                        <a14:backgroundMark x1="74145" y1="93333" x2="74145" y2="93333"/>
                        <a14:backgroundMark x1="66239" y1="93333" x2="66239" y2="93333"/>
                        <a14:backgroundMark x1="64744" y1="93667" x2="64744" y2="93667"/>
                        <a14:backgroundMark x1="68162" y1="93333" x2="68162" y2="93333"/>
                        <a14:backgroundMark x1="64316" y1="93000" x2="64316" y2="93000"/>
                        <a14:backgroundMark x1="33547" y1="93667" x2="33547" y2="93667"/>
                        <a14:backgroundMark x1="33974" y1="93667" x2="33974" y2="93667"/>
                        <a14:backgroundMark x1="33547" y1="93000" x2="33547" y2="93000"/>
                        <a14:backgroundMark x1="40812" y1="93333" x2="40812" y2="93333"/>
                        <a14:backgroundMark x1="39316" y1="93667" x2="39316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 bwMode="auto">
          <a:xfrm>
            <a:off x="1817528" y="908714"/>
            <a:ext cx="9577282" cy="50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801BD2-5695-4B78-82B8-B459D5557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145" y="4180477"/>
            <a:ext cx="2566112" cy="1442409"/>
          </a:xfrm>
          <a:prstGeom prst="rect">
            <a:avLst/>
          </a:prstGeom>
        </p:spPr>
      </p:pic>
      <p:pic>
        <p:nvPicPr>
          <p:cNvPr id="18438" name="Picture 6" descr="手指卡通图片素材_免费手指卡通PNG设计图片大全_图精灵">
            <a:extLst>
              <a:ext uri="{FF2B5EF4-FFF2-40B4-BE49-F238E27FC236}">
                <a16:creationId xmlns:a16="http://schemas.microsoft.com/office/drawing/2014/main" id="{F2637E09-F6E3-95F3-3F10-C9BC14AA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90625" l="9375" r="94196">
                        <a14:foregroundMark x1="28125" y1="91071" x2="28125" y2="91071"/>
                        <a14:foregroundMark x1="87054" y1="64286" x2="87054" y2="64286"/>
                        <a14:foregroundMark x1="94196" y1="76339" x2="94196" y2="76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2599">
            <a:off x="21703154" y="4384102"/>
            <a:ext cx="1244858" cy="12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4E714F-B3A2-4C58-8CE0-C8837EC0B8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9440" y="1593649"/>
            <a:ext cx="6933458" cy="38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20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C1152F0-86F8-466F-A132-18865180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25" y="-853410"/>
            <a:ext cx="13572159" cy="8334123"/>
          </a:xfrm>
          <a:prstGeom prst="rect">
            <a:avLst/>
          </a:prstGeom>
        </p:spPr>
      </p:pic>
      <p:pic>
        <p:nvPicPr>
          <p:cNvPr id="18434" name="Picture 2" descr="科技显示屏图片_科技显示屏素材_科技显示屏高清图片_摄图网图片下载">
            <a:extLst>
              <a:ext uri="{FF2B5EF4-FFF2-40B4-BE49-F238E27FC236}">
                <a16:creationId xmlns:a16="http://schemas.microsoft.com/office/drawing/2014/main" id="{1349324D-A1D1-F579-F7A7-6A7756F1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3667" l="3419" r="96368">
                        <a14:foregroundMark x1="16453" y1="11667" x2="16453" y2="11667"/>
                        <a14:foregroundMark x1="47222" y1="86000" x2="47222" y2="86000"/>
                        <a14:foregroundMark x1="5769" y1="90667" x2="5769" y2="90667"/>
                        <a14:foregroundMark x1="4274" y1="89333" x2="4701" y2="89333"/>
                        <a14:foregroundMark x1="6624" y1="89667" x2="12607" y2="90667"/>
                        <a14:foregroundMark x1="17094" y1="90667" x2="32265" y2="90000"/>
                        <a14:foregroundMark x1="35057" y1="90157" x2="37905" y2="90317"/>
                        <a14:foregroundMark x1="32816" y1="90031" x2="33234" y2="90055"/>
                        <a14:foregroundMark x1="32265" y1="90000" x2="32709" y2="90025"/>
                        <a14:foregroundMark x1="66898" y1="90635" x2="82051" y2="89667"/>
                        <a14:foregroundMark x1="82051" y1="89667" x2="91026" y2="90333"/>
                        <a14:foregroundMark x1="3632" y1="90000" x2="3632" y2="90000"/>
                        <a14:foregroundMark x1="92094" y1="89333" x2="94444" y2="89667"/>
                        <a14:foregroundMark x1="96368" y1="89667" x2="96368" y2="89667"/>
                        <a14:foregroundMark x1="14957" y1="9667" x2="26496" y2="10333"/>
                        <a14:foregroundMark x1="26496" y1="10333" x2="57051" y2="9000"/>
                        <a14:foregroundMark x1="57051" y1="9000" x2="83761" y2="10000"/>
                        <a14:foregroundMark x1="33333" y1="91333" x2="51282" y2="90667"/>
                        <a14:foregroundMark x1="55400" y1="90667" x2="55576" y2="90667"/>
                        <a14:foregroundMark x1="51282" y1="90667" x2="54967" y2="90667"/>
                        <a14:foregroundMark x1="66880" y1="89333" x2="65521" y2="89427"/>
                        <a14:foregroundMark x1="59435" y1="88539" x2="34615" y2="87000"/>
                        <a14:foregroundMark x1="59853" y1="88564" x2="59637" y2="88551"/>
                        <a14:foregroundMark x1="66880" y1="89000" x2="60894" y2="88629"/>
                        <a14:foregroundMark x1="55433" y1="93633" x2="54570" y2="93655"/>
                        <a14:foregroundMark x1="50855" y1="91333" x2="32265" y2="92000"/>
                        <a14:foregroundMark x1="32265" y1="92000" x2="32265" y2="92000"/>
                        <a14:backgroundMark x1="30342" y1="93667" x2="30342" y2="93667"/>
                        <a14:backgroundMark x1="31838" y1="93667" x2="32350" y2="93781"/>
                        <a14:backgroundMark x1="31624" y1="94000" x2="32262" y2="94000"/>
                        <a14:backgroundMark x1="31838" y1="93667" x2="32265" y2="92333"/>
                        <a14:backgroundMark x1="55128" y1="94000" x2="55128" y2="94000"/>
                        <a14:backgroundMark x1="55342" y1="94000" x2="55342" y2="94000"/>
                        <a14:backgroundMark x1="54487" y1="94000" x2="54487" y2="94000"/>
                        <a14:backgroundMark x1="55556" y1="94000" x2="55556" y2="94000"/>
                        <a14:backgroundMark x1="53632" y1="93667" x2="53632" y2="93667"/>
                        <a14:backgroundMark x1="54915" y1="94000" x2="54915" y2="94000"/>
                        <a14:backgroundMark x1="54060" y1="94000" x2="54274" y2="93667"/>
                        <a14:backgroundMark x1="54274" y1="93667" x2="54274" y2="93667"/>
                        <a14:backgroundMark x1="56197" y1="93667" x2="56838" y2="94000"/>
                        <a14:backgroundMark x1="57692" y1="94000" x2="57692" y2="94000"/>
                        <a14:backgroundMark x1="58974" y1="94000" x2="58974" y2="94000"/>
                        <a14:backgroundMark x1="59829" y1="94333" x2="59829" y2="94333"/>
                        <a14:backgroundMark x1="61111" y1="94333" x2="61111" y2="94333"/>
                        <a14:backgroundMark x1="60256" y1="93667" x2="59615" y2="93667"/>
                        <a14:backgroundMark x1="58974" y1="93667" x2="58547" y2="93667"/>
                        <a14:backgroundMark x1="57906" y1="93667" x2="57051" y2="93667"/>
                        <a14:backgroundMark x1="56624" y1="93667" x2="56197" y2="93667"/>
                        <a14:backgroundMark x1="55342" y1="93667" x2="55342" y2="93667"/>
                        <a14:backgroundMark x1="54487" y1="93333" x2="54701" y2="93333"/>
                        <a14:backgroundMark x1="55556" y1="93333" x2="56410" y2="93333"/>
                        <a14:backgroundMark x1="56624" y1="93333" x2="57479" y2="93333"/>
                        <a14:backgroundMark x1="57906" y1="93333" x2="58974" y2="93333"/>
                        <a14:backgroundMark x1="59615" y1="93667" x2="60470" y2="94000"/>
                        <a14:backgroundMark x1="61111" y1="94000" x2="61752" y2="94000"/>
                        <a14:backgroundMark x1="62179" y1="94000" x2="62821" y2="94000"/>
                        <a14:backgroundMark x1="63462" y1="94333" x2="64316" y2="94333"/>
                        <a14:backgroundMark x1="64744" y1="94333" x2="65385" y2="94333"/>
                        <a14:backgroundMark x1="66239" y1="94000" x2="57479" y2="93667"/>
                        <a14:backgroundMark x1="66026" y1="94000" x2="61325" y2="94000"/>
                        <a14:backgroundMark x1="67521" y1="94000" x2="63462" y2="94667"/>
                        <a14:backgroundMark x1="66880" y1="94000" x2="62393" y2="95667"/>
                        <a14:backgroundMark x1="11325" y1="87333" x2="11325" y2="87333"/>
                        <a14:backgroundMark x1="74145" y1="93333" x2="74145" y2="93333"/>
                        <a14:backgroundMark x1="66239" y1="93333" x2="66239" y2="93333"/>
                        <a14:backgroundMark x1="64744" y1="93667" x2="64744" y2="93667"/>
                        <a14:backgroundMark x1="68162" y1="93333" x2="68162" y2="93333"/>
                        <a14:backgroundMark x1="64316" y1="93000" x2="64316" y2="93000"/>
                        <a14:backgroundMark x1="33547" y1="93667" x2="33547" y2="93667"/>
                        <a14:backgroundMark x1="33974" y1="93667" x2="33974" y2="93667"/>
                        <a14:backgroundMark x1="33547" y1="93000" x2="33547" y2="93000"/>
                        <a14:backgroundMark x1="40812" y1="93333" x2="40812" y2="93333"/>
                        <a14:backgroundMark x1="39316" y1="93667" x2="39316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 bwMode="auto">
          <a:xfrm>
            <a:off x="1817528" y="908714"/>
            <a:ext cx="9577282" cy="50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801BD2-5695-4B78-82B8-B459D5557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064" y="1589677"/>
            <a:ext cx="6926815" cy="3893556"/>
          </a:xfrm>
          <a:prstGeom prst="rect">
            <a:avLst/>
          </a:prstGeom>
        </p:spPr>
      </p:pic>
      <p:pic>
        <p:nvPicPr>
          <p:cNvPr id="18438" name="Picture 6" descr="手指卡通图片素材_免费手指卡通PNG设计图片大全_图精灵">
            <a:extLst>
              <a:ext uri="{FF2B5EF4-FFF2-40B4-BE49-F238E27FC236}">
                <a16:creationId xmlns:a16="http://schemas.microsoft.com/office/drawing/2014/main" id="{F2637E09-F6E3-95F3-3F10-C9BC14AA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90625" l="9375" r="94196">
                        <a14:foregroundMark x1="28125" y1="91071" x2="28125" y2="91071"/>
                        <a14:foregroundMark x1="87054" y1="64286" x2="87054" y2="64286"/>
                        <a14:foregroundMark x1="94196" y1="76339" x2="94196" y2="76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2599">
            <a:off x="9752042" y="3946774"/>
            <a:ext cx="1244858" cy="12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65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601125-9973-4D64-BD52-399605396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3"/>
            <a:ext cx="12192000" cy="6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678</Words>
  <Application>Microsoft Office PowerPoint</Application>
  <PresentationFormat>宽屏</PresentationFormat>
  <Paragraphs>83</Paragraphs>
  <Slides>22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等线</vt:lpstr>
      <vt:lpstr>Wingdings</vt:lpstr>
      <vt:lpstr>MiSans Heavy</vt:lpstr>
      <vt:lpstr>Misans</vt:lpstr>
      <vt:lpstr>汉仪吉金体W</vt:lpstr>
      <vt:lpstr>等线 Light</vt:lpstr>
      <vt:lpstr>Arial</vt:lpstr>
      <vt:lpstr>Misans (標題)</vt:lpstr>
      <vt:lpstr>汉仪超级战甲W</vt:lpstr>
      <vt:lpstr>字由文艺黑</vt:lpstr>
      <vt:lpstr>微软雅黑</vt:lpstr>
      <vt:lpstr>Office 主题​​</vt:lpstr>
      <vt:lpstr>PowerPoint 演示文稿</vt:lpstr>
      <vt:lpstr>PowerPoint 演示文稿</vt:lpstr>
      <vt:lpstr>互联网大厂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企业内推码</vt:lpstr>
      <vt:lpstr>企业内推码</vt:lpstr>
      <vt:lpstr>更多大厂内推码</vt:lpstr>
      <vt:lpstr>更多大厂内推码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SeleiXi Guo</dc:creator>
  <cp:lastModifiedBy>SeleiXi Guo</cp:lastModifiedBy>
  <cp:revision>198</cp:revision>
  <dcterms:created xsi:type="dcterms:W3CDTF">2025-02-02T12:49:29Z</dcterms:created>
  <dcterms:modified xsi:type="dcterms:W3CDTF">2025-03-01T05:05:20Z</dcterms:modified>
</cp:coreProperties>
</file>